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870" r:id="rId2"/>
    <p:sldMasterId id="2147483895" r:id="rId3"/>
    <p:sldMasterId id="2147483898" r:id="rId4"/>
    <p:sldMasterId id="2147483902" r:id="rId5"/>
    <p:sldMasterId id="2147483934" r:id="rId6"/>
    <p:sldMasterId id="2147483959" r:id="rId7"/>
    <p:sldMasterId id="2147483962" r:id="rId8"/>
    <p:sldMasterId id="2147483965" r:id="rId9"/>
  </p:sldMasterIdLst>
  <p:notesMasterIdLst>
    <p:notesMasterId r:id="rId22"/>
  </p:notesMasterIdLst>
  <p:handoutMasterIdLst>
    <p:handoutMasterId r:id="rId23"/>
  </p:handoutMasterIdLst>
  <p:sldIdLst>
    <p:sldId id="382" r:id="rId10"/>
    <p:sldId id="502" r:id="rId11"/>
    <p:sldId id="544" r:id="rId12"/>
    <p:sldId id="545" r:id="rId13"/>
    <p:sldId id="505" r:id="rId14"/>
    <p:sldId id="504" r:id="rId15"/>
    <p:sldId id="414" r:id="rId16"/>
    <p:sldId id="539" r:id="rId17"/>
    <p:sldId id="554" r:id="rId18"/>
    <p:sldId id="553" r:id="rId19"/>
    <p:sldId id="542" r:id="rId20"/>
    <p:sldId id="535" r:id="rId21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067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  <p15:guide id="5" orient="horz" pos="2084">
          <p15:clr>
            <a:srgbClr val="A4A3A4"/>
          </p15:clr>
        </p15:guide>
        <p15:guide id="6" pos="2880">
          <p15:clr>
            <a:srgbClr val="A4A3A4"/>
          </p15:clr>
        </p15:guide>
        <p15:guide id="7" pos="589">
          <p15:clr>
            <a:srgbClr val="A4A3A4"/>
          </p15:clr>
        </p15:guide>
        <p15:guide id="8" pos="5024">
          <p15:clr>
            <a:srgbClr val="A4A3A4"/>
          </p15:clr>
        </p15:guide>
        <p15:guide id="9" pos="295">
          <p15:clr>
            <a:srgbClr val="A4A3A4"/>
          </p15:clr>
        </p15:guide>
        <p15:guide id="10" pos="2737">
          <p15:clr>
            <a:srgbClr val="A4A3A4"/>
          </p15:clr>
        </p15:guide>
        <p15:guide id="11" pos="5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F2D"/>
    <a:srgbClr val="649B28"/>
    <a:srgbClr val="F3B71C"/>
    <a:srgbClr val="65A02E"/>
    <a:srgbClr val="85CB25"/>
    <a:srgbClr val="000000"/>
    <a:srgbClr val="646363"/>
    <a:srgbClr val="878787"/>
    <a:srgbClr val="A8A8A7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8256" autoAdjust="0"/>
  </p:normalViewPr>
  <p:slideViewPr>
    <p:cSldViewPr showGuides="1">
      <p:cViewPr varScale="1">
        <p:scale>
          <a:sx n="54" d="100"/>
          <a:sy n="54" d="100"/>
        </p:scale>
        <p:origin x="1588" y="40"/>
      </p:cViewPr>
      <p:guideLst>
        <p:guide orient="horz" pos="653"/>
        <p:guide orient="horz" pos="845"/>
        <p:guide orient="horz" pos="3067"/>
        <p:guide orient="horz" pos="3838"/>
        <p:guide orient="horz" pos="2084"/>
        <p:guide pos="2880"/>
        <p:guide pos="589"/>
        <p:guide pos="5024"/>
        <p:guide pos="295"/>
        <p:guide pos="2737"/>
        <p:guide pos="5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4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108BA-3BA5-404D-9930-554D5E5B08D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CD917-3430-4491-A6B9-B124CAF1C5C8}">
      <dgm:prSet phldrT="[Text]" custT="1"/>
      <dgm:spPr>
        <a:solidFill>
          <a:srgbClr val="005295"/>
        </a:solidFill>
      </dgm:spPr>
      <dgm:t>
        <a:bodyPr/>
        <a:lstStyle/>
        <a:p>
          <a:r>
            <a:rPr lang="fr-CH" sz="1600" dirty="0" smtClean="0"/>
            <a:t>National Standard</a:t>
          </a:r>
          <a:endParaRPr lang="en-US" sz="1600" dirty="0"/>
        </a:p>
      </dgm:t>
    </dgm:pt>
    <dgm:pt modelId="{1F89B277-78BB-4DE1-BB5E-578ADE23AF6E}" type="parTrans" cxnId="{8B4D0E50-D2A1-446E-9824-19B3F6D3BF20}">
      <dgm:prSet/>
      <dgm:spPr/>
      <dgm:t>
        <a:bodyPr/>
        <a:lstStyle/>
        <a:p>
          <a:endParaRPr lang="en-US"/>
        </a:p>
      </dgm:t>
    </dgm:pt>
    <dgm:pt modelId="{D13C8955-9C16-40F8-8A13-E066DFE1AB54}" type="sibTrans" cxnId="{8B4D0E50-D2A1-446E-9824-19B3F6D3BF20}">
      <dgm:prSet/>
      <dgm:spPr/>
      <dgm:t>
        <a:bodyPr/>
        <a:lstStyle/>
        <a:p>
          <a:endParaRPr lang="en-US"/>
        </a:p>
      </dgm:t>
    </dgm:pt>
    <dgm:pt modelId="{8FF8F602-9E8C-4A38-B8EE-364A1A5C174D}">
      <dgm:prSet phldrT="[Text]" custT="1"/>
      <dgm:spPr>
        <a:solidFill>
          <a:srgbClr val="005295"/>
        </a:solidFill>
      </dgm:spPr>
      <dgm:t>
        <a:bodyPr/>
        <a:lstStyle/>
        <a:p>
          <a:r>
            <a:rPr lang="fr-CH" sz="1200" dirty="0" smtClean="0"/>
            <a:t>Pilot </a:t>
          </a:r>
          <a:r>
            <a:rPr lang="fr-CH" sz="1200" dirty="0" err="1" smtClean="0"/>
            <a:t>testing</a:t>
          </a:r>
          <a:endParaRPr lang="en-US" sz="1200" dirty="0"/>
        </a:p>
      </dgm:t>
    </dgm:pt>
    <dgm:pt modelId="{27C54E18-D7A7-497A-9C12-24932F46CED1}" type="parTrans" cxnId="{A652DCEA-69F7-46F8-BFB7-CDAD551F500A}">
      <dgm:prSet/>
      <dgm:spPr/>
      <dgm:t>
        <a:bodyPr/>
        <a:lstStyle/>
        <a:p>
          <a:endParaRPr lang="en-US"/>
        </a:p>
      </dgm:t>
    </dgm:pt>
    <dgm:pt modelId="{AE05929C-3721-42B9-B378-86F4130C9D7A}" type="sibTrans" cxnId="{A652DCEA-69F7-46F8-BFB7-CDAD551F500A}">
      <dgm:prSet/>
      <dgm:spPr>
        <a:solidFill>
          <a:srgbClr val="005295">
            <a:alpha val="50196"/>
          </a:srgbClr>
        </a:solidFill>
      </dgm:spPr>
      <dgm:t>
        <a:bodyPr/>
        <a:lstStyle/>
        <a:p>
          <a:endParaRPr lang="en-US"/>
        </a:p>
      </dgm:t>
    </dgm:pt>
    <dgm:pt modelId="{C58B189F-F4D2-4D8B-945B-A90CE51DDAF7}">
      <dgm:prSet phldrT="[Text]" custT="1"/>
      <dgm:spPr>
        <a:solidFill>
          <a:srgbClr val="005295"/>
        </a:solidFill>
      </dgm:spPr>
      <dgm:t>
        <a:bodyPr/>
        <a:lstStyle/>
        <a:p>
          <a:r>
            <a:rPr lang="fr-CH" sz="1200" dirty="0" smtClean="0"/>
            <a:t>National public consultation</a:t>
          </a:r>
          <a:endParaRPr lang="en-US" sz="1200" dirty="0"/>
        </a:p>
      </dgm:t>
    </dgm:pt>
    <dgm:pt modelId="{BD126FFF-6939-472B-9153-27EF9915ACC6}" type="parTrans" cxnId="{59648899-64D7-4F6E-AF88-CF7573D4A5FE}">
      <dgm:prSet/>
      <dgm:spPr/>
      <dgm:t>
        <a:bodyPr/>
        <a:lstStyle/>
        <a:p>
          <a:endParaRPr lang="en-US"/>
        </a:p>
      </dgm:t>
    </dgm:pt>
    <dgm:pt modelId="{93559428-7450-4840-A423-BDD74FF4EA6E}" type="sibTrans" cxnId="{59648899-64D7-4F6E-AF88-CF7573D4A5FE}">
      <dgm:prSet/>
      <dgm:spPr>
        <a:solidFill>
          <a:srgbClr val="005295">
            <a:alpha val="50196"/>
          </a:srgbClr>
        </a:solidFill>
      </dgm:spPr>
      <dgm:t>
        <a:bodyPr/>
        <a:lstStyle/>
        <a:p>
          <a:endParaRPr lang="en-US"/>
        </a:p>
      </dgm:t>
    </dgm:pt>
    <dgm:pt modelId="{53098B63-873C-4C2B-8BD3-B886B5A10E91}">
      <dgm:prSet phldrT="[Text]" custT="1"/>
      <dgm:spPr>
        <a:solidFill>
          <a:srgbClr val="005295"/>
        </a:solidFill>
      </dgm:spPr>
      <dgm:t>
        <a:bodyPr/>
        <a:lstStyle/>
        <a:p>
          <a:r>
            <a:rPr lang="fr-CH" sz="1200" dirty="0" smtClean="0"/>
            <a:t>Consens-based decision making</a:t>
          </a:r>
          <a:endParaRPr lang="en-US" sz="1200" dirty="0"/>
        </a:p>
      </dgm:t>
    </dgm:pt>
    <dgm:pt modelId="{9630639B-715B-452D-A382-65F76F53DCDC}" type="parTrans" cxnId="{2790EAEB-CB01-4C1A-BB5D-E97502253A69}">
      <dgm:prSet/>
      <dgm:spPr/>
      <dgm:t>
        <a:bodyPr/>
        <a:lstStyle/>
        <a:p>
          <a:endParaRPr lang="en-US"/>
        </a:p>
      </dgm:t>
    </dgm:pt>
    <dgm:pt modelId="{1C55F575-7EE3-4E18-8F1B-F04D74901514}" type="sibTrans" cxnId="{2790EAEB-CB01-4C1A-BB5D-E97502253A69}">
      <dgm:prSet/>
      <dgm:spPr>
        <a:solidFill>
          <a:srgbClr val="005295">
            <a:alpha val="50196"/>
          </a:srgbClr>
        </a:solidFill>
      </dgm:spPr>
      <dgm:t>
        <a:bodyPr/>
        <a:lstStyle/>
        <a:p>
          <a:endParaRPr lang="en-US"/>
        </a:p>
      </dgm:t>
    </dgm:pt>
    <dgm:pt modelId="{CBD9711A-B112-4D3B-B1D4-A5179B5D06A1}">
      <dgm:prSet phldrT="[Text]" custT="1"/>
      <dgm:spPr>
        <a:solidFill>
          <a:srgbClr val="005295"/>
        </a:solidFill>
      </dgm:spPr>
      <dgm:t>
        <a:bodyPr/>
        <a:lstStyle/>
        <a:p>
          <a:r>
            <a:rPr lang="fr-CH" sz="1200" dirty="0" smtClean="0"/>
            <a:t>Multi-</a:t>
          </a:r>
          <a:r>
            <a:rPr lang="fr-CH" sz="1200" dirty="0" err="1" smtClean="0"/>
            <a:t>stakeholder</a:t>
          </a:r>
          <a:r>
            <a:rPr lang="fr-CH" sz="1200" dirty="0" smtClean="0"/>
            <a:t> </a:t>
          </a:r>
          <a:r>
            <a:rPr lang="fr-CH" sz="1200" dirty="0" err="1" smtClean="0"/>
            <a:t>process</a:t>
          </a:r>
          <a:endParaRPr lang="en-US" sz="1200" dirty="0"/>
        </a:p>
      </dgm:t>
    </dgm:pt>
    <dgm:pt modelId="{4E0ACEAD-08C6-4049-8D09-40816B0B7B33}" type="parTrans" cxnId="{29159981-8F57-4EE2-A299-858FFE05D824}">
      <dgm:prSet/>
      <dgm:spPr/>
      <dgm:t>
        <a:bodyPr/>
        <a:lstStyle/>
        <a:p>
          <a:endParaRPr lang="en-US"/>
        </a:p>
      </dgm:t>
    </dgm:pt>
    <dgm:pt modelId="{F439532F-356F-4CDE-B381-F1A0525FFEF2}" type="sibTrans" cxnId="{29159981-8F57-4EE2-A299-858FFE05D824}">
      <dgm:prSet/>
      <dgm:spPr>
        <a:solidFill>
          <a:srgbClr val="005295">
            <a:alpha val="50196"/>
          </a:srgbClr>
        </a:solidFill>
      </dgm:spPr>
      <dgm:t>
        <a:bodyPr/>
        <a:lstStyle/>
        <a:p>
          <a:endParaRPr lang="en-US"/>
        </a:p>
      </dgm:t>
    </dgm:pt>
    <dgm:pt modelId="{0A2F576B-232C-4A20-8387-CEE71DFF89D3}" type="pres">
      <dgm:prSet presAssocID="{92D108BA-3BA5-404D-9930-554D5E5B08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0CD5361-1E5B-4F2D-A4CC-07C0595F649A}" type="pres">
      <dgm:prSet presAssocID="{2EDCD917-3430-4491-A6B9-B124CAF1C5C8}" presName="centerShape" presStyleLbl="node0" presStyleIdx="0" presStyleCnt="1"/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0DBDD28E-352F-4DD2-85D4-FA3195D7D645}" type="pres">
      <dgm:prSet presAssocID="{CBD9711A-B112-4D3B-B1D4-A5179B5D06A1}" presName="node" presStyleLbl="node1" presStyleIdx="0" presStyleCnt="4" custScaleX="1169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0F0C769D-A4CD-446F-9B1F-9B47FEE79D45}" type="pres">
      <dgm:prSet presAssocID="{CBD9711A-B112-4D3B-B1D4-A5179B5D06A1}" presName="dummy" presStyleCnt="0"/>
      <dgm:spPr/>
    </dgm:pt>
    <dgm:pt modelId="{EE7AD230-A2A5-4134-8D04-022F419CF4C2}" type="pres">
      <dgm:prSet presAssocID="{F439532F-356F-4CDE-B381-F1A0525FFEF2}" presName="sibTrans" presStyleLbl="sibTrans2D1" presStyleIdx="0" presStyleCnt="4"/>
      <dgm:spPr/>
      <dgm:t>
        <a:bodyPr/>
        <a:lstStyle/>
        <a:p>
          <a:endParaRPr lang="en-CA"/>
        </a:p>
      </dgm:t>
    </dgm:pt>
    <dgm:pt modelId="{B702E892-9C37-4116-BD80-EF1EE0B9581E}" type="pres">
      <dgm:prSet presAssocID="{53098B63-873C-4C2B-8BD3-B886B5A10E91}" presName="node" presStyleLbl="node1" presStyleIdx="1" presStyleCnt="4" custScaleX="1169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4D12D96D-8095-49B3-99F6-7E42E24FD3A3}" type="pres">
      <dgm:prSet presAssocID="{53098B63-873C-4C2B-8BD3-B886B5A10E91}" presName="dummy" presStyleCnt="0"/>
      <dgm:spPr/>
    </dgm:pt>
    <dgm:pt modelId="{B129A5B2-92E5-4DE3-A520-9D521E4FD3CE}" type="pres">
      <dgm:prSet presAssocID="{1C55F575-7EE3-4E18-8F1B-F04D74901514}" presName="sibTrans" presStyleLbl="sibTrans2D1" presStyleIdx="1" presStyleCnt="4"/>
      <dgm:spPr/>
      <dgm:t>
        <a:bodyPr/>
        <a:lstStyle/>
        <a:p>
          <a:endParaRPr lang="en-CA"/>
        </a:p>
      </dgm:t>
    </dgm:pt>
    <dgm:pt modelId="{9E3D6814-D61A-4ABC-A049-6C50288B5080}" type="pres">
      <dgm:prSet presAssocID="{C58B189F-F4D2-4D8B-945B-A90CE51DDAF7}" presName="node" presStyleLbl="node1" presStyleIdx="2" presStyleCnt="4" custScaleX="1169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438C6361-E422-4F2F-8C6F-EC292725422E}" type="pres">
      <dgm:prSet presAssocID="{C58B189F-F4D2-4D8B-945B-A90CE51DDAF7}" presName="dummy" presStyleCnt="0"/>
      <dgm:spPr/>
    </dgm:pt>
    <dgm:pt modelId="{2F26468F-3B14-495F-81C8-A85FBAD25249}" type="pres">
      <dgm:prSet presAssocID="{93559428-7450-4840-A423-BDD74FF4EA6E}" presName="sibTrans" presStyleLbl="sibTrans2D1" presStyleIdx="2" presStyleCnt="4"/>
      <dgm:spPr/>
      <dgm:t>
        <a:bodyPr/>
        <a:lstStyle/>
        <a:p>
          <a:endParaRPr lang="en-CA"/>
        </a:p>
      </dgm:t>
    </dgm:pt>
    <dgm:pt modelId="{0E490A9F-774B-4D37-826A-2D39EFC048F8}" type="pres">
      <dgm:prSet presAssocID="{8FF8F602-9E8C-4A38-B8EE-364A1A5C174D}" presName="node" presStyleLbl="node1" presStyleIdx="3" presStyleCnt="4" custScaleX="1169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55FA3276-76D3-4D5A-B882-ECFD8DE45414}" type="pres">
      <dgm:prSet presAssocID="{8FF8F602-9E8C-4A38-B8EE-364A1A5C174D}" presName="dummy" presStyleCnt="0"/>
      <dgm:spPr/>
    </dgm:pt>
    <dgm:pt modelId="{185FF592-B06B-4BE4-A3C8-58FCA998F65E}" type="pres">
      <dgm:prSet presAssocID="{AE05929C-3721-42B9-B378-86F4130C9D7A}" presName="sibTrans" presStyleLbl="sibTrans2D1" presStyleIdx="3" presStyleCnt="4"/>
      <dgm:spPr/>
      <dgm:t>
        <a:bodyPr/>
        <a:lstStyle/>
        <a:p>
          <a:endParaRPr lang="en-CA"/>
        </a:p>
      </dgm:t>
    </dgm:pt>
  </dgm:ptLst>
  <dgm:cxnLst>
    <dgm:cxn modelId="{60BC7682-AF52-465D-A759-5DE45D832FB7}" type="presOf" srcId="{AE05929C-3721-42B9-B378-86F4130C9D7A}" destId="{185FF592-B06B-4BE4-A3C8-58FCA998F65E}" srcOrd="0" destOrd="0" presId="urn:microsoft.com/office/officeart/2005/8/layout/radial6"/>
    <dgm:cxn modelId="{29159981-8F57-4EE2-A299-858FFE05D824}" srcId="{2EDCD917-3430-4491-A6B9-B124CAF1C5C8}" destId="{CBD9711A-B112-4D3B-B1D4-A5179B5D06A1}" srcOrd="0" destOrd="0" parTransId="{4E0ACEAD-08C6-4049-8D09-40816B0B7B33}" sibTransId="{F439532F-356F-4CDE-B381-F1A0525FFEF2}"/>
    <dgm:cxn modelId="{2215C97F-D735-40C6-A7D3-383927B18144}" type="presOf" srcId="{92D108BA-3BA5-404D-9930-554D5E5B08DA}" destId="{0A2F576B-232C-4A20-8387-CEE71DFF89D3}" srcOrd="0" destOrd="0" presId="urn:microsoft.com/office/officeart/2005/8/layout/radial6"/>
    <dgm:cxn modelId="{6B1A5777-BA58-4341-8A5A-E2C7AA4B2900}" type="presOf" srcId="{8FF8F602-9E8C-4A38-B8EE-364A1A5C174D}" destId="{0E490A9F-774B-4D37-826A-2D39EFC048F8}" srcOrd="0" destOrd="0" presId="urn:microsoft.com/office/officeart/2005/8/layout/radial6"/>
    <dgm:cxn modelId="{1EF47D29-AC20-479B-90C5-AF636DA60B6F}" type="presOf" srcId="{93559428-7450-4840-A423-BDD74FF4EA6E}" destId="{2F26468F-3B14-495F-81C8-A85FBAD25249}" srcOrd="0" destOrd="0" presId="urn:microsoft.com/office/officeart/2005/8/layout/radial6"/>
    <dgm:cxn modelId="{CCF71B9C-194A-469E-8DCB-913A5BE629EE}" type="presOf" srcId="{1C55F575-7EE3-4E18-8F1B-F04D74901514}" destId="{B129A5B2-92E5-4DE3-A520-9D521E4FD3CE}" srcOrd="0" destOrd="0" presId="urn:microsoft.com/office/officeart/2005/8/layout/radial6"/>
    <dgm:cxn modelId="{BA13056B-F716-42BC-8C6E-72C71D430DAB}" type="presOf" srcId="{53098B63-873C-4C2B-8BD3-B886B5A10E91}" destId="{B702E892-9C37-4116-BD80-EF1EE0B9581E}" srcOrd="0" destOrd="0" presId="urn:microsoft.com/office/officeart/2005/8/layout/radial6"/>
    <dgm:cxn modelId="{B1B054A9-4C91-4D6F-BBD9-7CBB7462E50D}" type="presOf" srcId="{CBD9711A-B112-4D3B-B1D4-A5179B5D06A1}" destId="{0DBDD28E-352F-4DD2-85D4-FA3195D7D645}" srcOrd="0" destOrd="0" presId="urn:microsoft.com/office/officeart/2005/8/layout/radial6"/>
    <dgm:cxn modelId="{8B4D0E50-D2A1-446E-9824-19B3F6D3BF20}" srcId="{92D108BA-3BA5-404D-9930-554D5E5B08DA}" destId="{2EDCD917-3430-4491-A6B9-B124CAF1C5C8}" srcOrd="0" destOrd="0" parTransId="{1F89B277-78BB-4DE1-BB5E-578ADE23AF6E}" sibTransId="{D13C8955-9C16-40F8-8A13-E066DFE1AB54}"/>
    <dgm:cxn modelId="{6B0CD059-0EF1-4CC8-9D60-157CA0A05B08}" type="presOf" srcId="{C58B189F-F4D2-4D8B-945B-A90CE51DDAF7}" destId="{9E3D6814-D61A-4ABC-A049-6C50288B5080}" srcOrd="0" destOrd="0" presId="urn:microsoft.com/office/officeart/2005/8/layout/radial6"/>
    <dgm:cxn modelId="{2790EAEB-CB01-4C1A-BB5D-E97502253A69}" srcId="{2EDCD917-3430-4491-A6B9-B124CAF1C5C8}" destId="{53098B63-873C-4C2B-8BD3-B886B5A10E91}" srcOrd="1" destOrd="0" parTransId="{9630639B-715B-452D-A382-65F76F53DCDC}" sibTransId="{1C55F575-7EE3-4E18-8F1B-F04D74901514}"/>
    <dgm:cxn modelId="{83E93C8C-BD39-4BD1-BC32-25A83DA12401}" type="presOf" srcId="{F439532F-356F-4CDE-B381-F1A0525FFEF2}" destId="{EE7AD230-A2A5-4134-8D04-022F419CF4C2}" srcOrd="0" destOrd="0" presId="urn:microsoft.com/office/officeart/2005/8/layout/radial6"/>
    <dgm:cxn modelId="{FE57C026-881A-43A2-B99C-A470D23BBA24}" type="presOf" srcId="{2EDCD917-3430-4491-A6B9-B124CAF1C5C8}" destId="{90CD5361-1E5B-4F2D-A4CC-07C0595F649A}" srcOrd="0" destOrd="0" presId="urn:microsoft.com/office/officeart/2005/8/layout/radial6"/>
    <dgm:cxn modelId="{A652DCEA-69F7-46F8-BFB7-CDAD551F500A}" srcId="{2EDCD917-3430-4491-A6B9-B124CAF1C5C8}" destId="{8FF8F602-9E8C-4A38-B8EE-364A1A5C174D}" srcOrd="3" destOrd="0" parTransId="{27C54E18-D7A7-497A-9C12-24932F46CED1}" sibTransId="{AE05929C-3721-42B9-B378-86F4130C9D7A}"/>
    <dgm:cxn modelId="{59648899-64D7-4F6E-AF88-CF7573D4A5FE}" srcId="{2EDCD917-3430-4491-A6B9-B124CAF1C5C8}" destId="{C58B189F-F4D2-4D8B-945B-A90CE51DDAF7}" srcOrd="2" destOrd="0" parTransId="{BD126FFF-6939-472B-9153-27EF9915ACC6}" sibTransId="{93559428-7450-4840-A423-BDD74FF4EA6E}"/>
    <dgm:cxn modelId="{15A3A4F6-512E-48C7-8481-D211F0733AEF}" type="presParOf" srcId="{0A2F576B-232C-4A20-8387-CEE71DFF89D3}" destId="{90CD5361-1E5B-4F2D-A4CC-07C0595F649A}" srcOrd="0" destOrd="0" presId="urn:microsoft.com/office/officeart/2005/8/layout/radial6"/>
    <dgm:cxn modelId="{C52A6C4F-713F-4752-892E-B93E48C7D362}" type="presParOf" srcId="{0A2F576B-232C-4A20-8387-CEE71DFF89D3}" destId="{0DBDD28E-352F-4DD2-85D4-FA3195D7D645}" srcOrd="1" destOrd="0" presId="urn:microsoft.com/office/officeart/2005/8/layout/radial6"/>
    <dgm:cxn modelId="{FCF0C56A-9824-42A6-9BB0-D45D0CB0CB0B}" type="presParOf" srcId="{0A2F576B-232C-4A20-8387-CEE71DFF89D3}" destId="{0F0C769D-A4CD-446F-9B1F-9B47FEE79D45}" srcOrd="2" destOrd="0" presId="urn:microsoft.com/office/officeart/2005/8/layout/radial6"/>
    <dgm:cxn modelId="{5C19D65C-12C1-418A-9DAB-34F859EFB864}" type="presParOf" srcId="{0A2F576B-232C-4A20-8387-CEE71DFF89D3}" destId="{EE7AD230-A2A5-4134-8D04-022F419CF4C2}" srcOrd="3" destOrd="0" presId="urn:microsoft.com/office/officeart/2005/8/layout/radial6"/>
    <dgm:cxn modelId="{22344B40-8196-4A54-A776-C6C03ED192F1}" type="presParOf" srcId="{0A2F576B-232C-4A20-8387-CEE71DFF89D3}" destId="{B702E892-9C37-4116-BD80-EF1EE0B9581E}" srcOrd="4" destOrd="0" presId="urn:microsoft.com/office/officeart/2005/8/layout/radial6"/>
    <dgm:cxn modelId="{CA517B40-0157-4618-965D-2513405B2C5C}" type="presParOf" srcId="{0A2F576B-232C-4A20-8387-CEE71DFF89D3}" destId="{4D12D96D-8095-49B3-99F6-7E42E24FD3A3}" srcOrd="5" destOrd="0" presId="urn:microsoft.com/office/officeart/2005/8/layout/radial6"/>
    <dgm:cxn modelId="{D83A1BF5-ABBD-49A1-B548-D2E1943F4FBC}" type="presParOf" srcId="{0A2F576B-232C-4A20-8387-CEE71DFF89D3}" destId="{B129A5B2-92E5-4DE3-A520-9D521E4FD3CE}" srcOrd="6" destOrd="0" presId="urn:microsoft.com/office/officeart/2005/8/layout/radial6"/>
    <dgm:cxn modelId="{D79B264E-13C1-43D9-BDDB-33BBD6DEBD10}" type="presParOf" srcId="{0A2F576B-232C-4A20-8387-CEE71DFF89D3}" destId="{9E3D6814-D61A-4ABC-A049-6C50288B5080}" srcOrd="7" destOrd="0" presId="urn:microsoft.com/office/officeart/2005/8/layout/radial6"/>
    <dgm:cxn modelId="{48DCD55B-F151-4D0A-9138-5BA873475224}" type="presParOf" srcId="{0A2F576B-232C-4A20-8387-CEE71DFF89D3}" destId="{438C6361-E422-4F2F-8C6F-EC292725422E}" srcOrd="8" destOrd="0" presId="urn:microsoft.com/office/officeart/2005/8/layout/radial6"/>
    <dgm:cxn modelId="{DBC0AC96-72DA-453F-B33F-D4AAA892D340}" type="presParOf" srcId="{0A2F576B-232C-4A20-8387-CEE71DFF89D3}" destId="{2F26468F-3B14-495F-81C8-A85FBAD25249}" srcOrd="9" destOrd="0" presId="urn:microsoft.com/office/officeart/2005/8/layout/radial6"/>
    <dgm:cxn modelId="{AD32B3C9-E10F-4740-80AB-C9590F9F983A}" type="presParOf" srcId="{0A2F576B-232C-4A20-8387-CEE71DFF89D3}" destId="{0E490A9F-774B-4D37-826A-2D39EFC048F8}" srcOrd="10" destOrd="0" presId="urn:microsoft.com/office/officeart/2005/8/layout/radial6"/>
    <dgm:cxn modelId="{BB115CA2-19AC-4632-B29F-0D5A25F764B7}" type="presParOf" srcId="{0A2F576B-232C-4A20-8387-CEE71DFF89D3}" destId="{55FA3276-76D3-4D5A-B882-ECFD8DE45414}" srcOrd="11" destOrd="0" presId="urn:microsoft.com/office/officeart/2005/8/layout/radial6"/>
    <dgm:cxn modelId="{366B3C43-7B56-4FE5-A886-900DF47007CF}" type="presParOf" srcId="{0A2F576B-232C-4A20-8387-CEE71DFF89D3}" destId="{185FF592-B06B-4BE4-A3C8-58FCA998F65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D108BA-3BA5-404D-9930-554D5E5B08D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CD917-3430-4491-A6B9-B124CAF1C5C8}">
      <dgm:prSet phldrT="[Text]"/>
      <dgm:spPr>
        <a:solidFill>
          <a:srgbClr val="7BC11B"/>
        </a:solidFill>
      </dgm:spPr>
      <dgm:t>
        <a:bodyPr/>
        <a:lstStyle/>
        <a:p>
          <a:r>
            <a:rPr lang="fr-CH" dirty="0" smtClean="0"/>
            <a:t>International</a:t>
          </a:r>
        </a:p>
        <a:p>
          <a:r>
            <a:rPr lang="fr-CH" dirty="0" smtClean="0"/>
            <a:t>Sustainability</a:t>
          </a:r>
        </a:p>
        <a:p>
          <a:r>
            <a:rPr lang="fr-CH" dirty="0" smtClean="0"/>
            <a:t>Benchmarks</a:t>
          </a:r>
          <a:endParaRPr lang="en-US" dirty="0" smtClean="0"/>
        </a:p>
      </dgm:t>
    </dgm:pt>
    <dgm:pt modelId="{1F89B277-78BB-4DE1-BB5E-578ADE23AF6E}" type="parTrans" cxnId="{8B4D0E50-D2A1-446E-9824-19B3F6D3BF20}">
      <dgm:prSet/>
      <dgm:spPr/>
      <dgm:t>
        <a:bodyPr/>
        <a:lstStyle/>
        <a:p>
          <a:endParaRPr lang="en-US"/>
        </a:p>
      </dgm:t>
    </dgm:pt>
    <dgm:pt modelId="{D13C8955-9C16-40F8-8A13-E066DFE1AB54}" type="sibTrans" cxnId="{8B4D0E50-D2A1-446E-9824-19B3F6D3BF20}">
      <dgm:prSet/>
      <dgm:spPr/>
      <dgm:t>
        <a:bodyPr/>
        <a:lstStyle/>
        <a:p>
          <a:endParaRPr lang="en-US"/>
        </a:p>
      </dgm:t>
    </dgm:pt>
    <dgm:pt modelId="{48986603-40F6-4B41-9B6C-CD9708E50DA1}">
      <dgm:prSet phldrT="[Text]" custT="1"/>
      <dgm:spPr>
        <a:solidFill>
          <a:srgbClr val="7BC11B"/>
        </a:solidFill>
      </dgm:spPr>
      <dgm:t>
        <a:bodyPr/>
        <a:lstStyle/>
        <a:p>
          <a:r>
            <a:rPr lang="fr-CH" sz="1200" dirty="0" smtClean="0"/>
            <a:t>Global public consultation</a:t>
          </a:r>
          <a:endParaRPr lang="en-US" sz="1200" dirty="0"/>
        </a:p>
      </dgm:t>
    </dgm:pt>
    <dgm:pt modelId="{6368EC79-3B5C-4820-A7D9-D1FE4D97D0EC}" type="parTrans" cxnId="{BF97804D-C5C2-4EC2-8980-44E92296B94B}">
      <dgm:prSet/>
      <dgm:spPr/>
      <dgm:t>
        <a:bodyPr/>
        <a:lstStyle/>
        <a:p>
          <a:endParaRPr lang="en-US"/>
        </a:p>
      </dgm:t>
    </dgm:pt>
    <dgm:pt modelId="{C1CD120F-AFBF-4331-AAAB-F59FE8ABB377}" type="sibTrans" cxnId="{BF97804D-C5C2-4EC2-8980-44E92296B94B}">
      <dgm:prSet/>
      <dgm:spPr>
        <a:solidFill>
          <a:srgbClr val="7BC11B">
            <a:alpha val="50196"/>
          </a:srgbClr>
        </a:solidFill>
      </dgm:spPr>
      <dgm:t>
        <a:bodyPr/>
        <a:lstStyle/>
        <a:p>
          <a:endParaRPr lang="en-US"/>
        </a:p>
      </dgm:t>
    </dgm:pt>
    <dgm:pt modelId="{DB4EB881-4CDE-4846-A7AC-F8D4456D7005}">
      <dgm:prSet phldrT="[Text]" custT="1"/>
      <dgm:spPr>
        <a:solidFill>
          <a:srgbClr val="7BC11B"/>
        </a:solidFill>
      </dgm:spPr>
      <dgm:t>
        <a:bodyPr/>
        <a:lstStyle/>
        <a:p>
          <a:r>
            <a:rPr lang="fr-CH" sz="1200" dirty="0" smtClean="0"/>
            <a:t>Independent </a:t>
          </a:r>
          <a:r>
            <a:rPr lang="fr-CH" sz="1200" dirty="0" err="1" smtClean="0"/>
            <a:t>assessment</a:t>
          </a:r>
          <a:endParaRPr lang="en-US" sz="1200" dirty="0"/>
        </a:p>
      </dgm:t>
    </dgm:pt>
    <dgm:pt modelId="{3A99D59A-FC33-414F-B8B4-D6FA463A046D}" type="parTrans" cxnId="{A240256B-2E58-4BFD-A66D-53F8582A8CFD}">
      <dgm:prSet/>
      <dgm:spPr/>
      <dgm:t>
        <a:bodyPr/>
        <a:lstStyle/>
        <a:p>
          <a:endParaRPr lang="en-US"/>
        </a:p>
      </dgm:t>
    </dgm:pt>
    <dgm:pt modelId="{D0C99E9B-5947-4F73-8D71-7D27EC5F81B3}" type="sibTrans" cxnId="{A240256B-2E58-4BFD-A66D-53F8582A8CFD}">
      <dgm:prSet/>
      <dgm:spPr>
        <a:solidFill>
          <a:srgbClr val="7BC11B">
            <a:alpha val="50196"/>
          </a:srgbClr>
        </a:solidFill>
      </dgm:spPr>
      <dgm:t>
        <a:bodyPr/>
        <a:lstStyle/>
        <a:p>
          <a:endParaRPr lang="en-US"/>
        </a:p>
      </dgm:t>
    </dgm:pt>
    <dgm:pt modelId="{F9DA31A4-9620-4265-9602-BB6B198DDB34}">
      <dgm:prSet phldrT="[Text]" custT="1"/>
      <dgm:spPr>
        <a:solidFill>
          <a:srgbClr val="7BC11B"/>
        </a:solidFill>
      </dgm:spPr>
      <dgm:t>
        <a:bodyPr/>
        <a:lstStyle/>
        <a:p>
          <a:r>
            <a:rPr lang="fr-CH" sz="1200" dirty="0" smtClean="0"/>
            <a:t>Panel of Experts</a:t>
          </a:r>
          <a:endParaRPr lang="en-US" sz="1200" dirty="0"/>
        </a:p>
      </dgm:t>
    </dgm:pt>
    <dgm:pt modelId="{391AA37C-5801-40D1-BD41-DA51934AB9EF}" type="parTrans" cxnId="{CA3D071D-501F-455E-A963-60D15A66974C}">
      <dgm:prSet/>
      <dgm:spPr/>
      <dgm:t>
        <a:bodyPr/>
        <a:lstStyle/>
        <a:p>
          <a:endParaRPr lang="en-US"/>
        </a:p>
      </dgm:t>
    </dgm:pt>
    <dgm:pt modelId="{A9A57129-3BD1-4BE8-BF26-1003ACDC0449}" type="sibTrans" cxnId="{CA3D071D-501F-455E-A963-60D15A66974C}">
      <dgm:prSet/>
      <dgm:spPr>
        <a:solidFill>
          <a:srgbClr val="7BC11B">
            <a:alpha val="50196"/>
          </a:srgbClr>
        </a:solidFill>
      </dgm:spPr>
      <dgm:t>
        <a:bodyPr/>
        <a:lstStyle/>
        <a:p>
          <a:endParaRPr lang="en-US"/>
        </a:p>
      </dgm:t>
    </dgm:pt>
    <dgm:pt modelId="{3D8283A0-FC5C-4871-A356-DE9AF5536FB8}">
      <dgm:prSet phldrT="[Text]" custT="1"/>
      <dgm:spPr>
        <a:solidFill>
          <a:srgbClr val="7BC11B"/>
        </a:solidFill>
      </dgm:spPr>
      <dgm:t>
        <a:bodyPr/>
        <a:lstStyle/>
        <a:p>
          <a:r>
            <a:rPr lang="fr-CH" sz="1200" dirty="0" err="1" smtClean="0"/>
            <a:t>Board</a:t>
          </a:r>
          <a:r>
            <a:rPr lang="fr-CH" sz="1200" dirty="0" smtClean="0"/>
            <a:t> </a:t>
          </a:r>
          <a:r>
            <a:rPr lang="fr-CH" sz="1200" dirty="0" err="1" smtClean="0"/>
            <a:t>recommend</a:t>
          </a:r>
          <a:r>
            <a:rPr lang="fr-CH" sz="1200" dirty="0" smtClean="0"/>
            <a:t>-</a:t>
          </a:r>
          <a:r>
            <a:rPr lang="fr-CH" sz="1200" dirty="0" err="1" smtClean="0"/>
            <a:t>ation</a:t>
          </a:r>
          <a:endParaRPr lang="en-US" sz="1200" dirty="0"/>
        </a:p>
      </dgm:t>
    </dgm:pt>
    <dgm:pt modelId="{BA775972-E1B0-4D51-BE8C-47AAC1FBC4AF}" type="parTrans" cxnId="{5D29E23A-0833-4A25-A922-A8BFC22DBA0D}">
      <dgm:prSet/>
      <dgm:spPr/>
      <dgm:t>
        <a:bodyPr/>
        <a:lstStyle/>
        <a:p>
          <a:endParaRPr lang="en-GB"/>
        </a:p>
      </dgm:t>
    </dgm:pt>
    <dgm:pt modelId="{3D459143-9B08-469A-AF4C-114626DB553F}" type="sibTrans" cxnId="{5D29E23A-0833-4A25-A922-A8BFC22DBA0D}">
      <dgm:prSet/>
      <dgm:spPr>
        <a:solidFill>
          <a:srgbClr val="5B912F">
            <a:alpha val="50196"/>
          </a:srgbClr>
        </a:solidFill>
      </dgm:spPr>
      <dgm:t>
        <a:bodyPr/>
        <a:lstStyle/>
        <a:p>
          <a:endParaRPr lang="en-GB"/>
        </a:p>
      </dgm:t>
    </dgm:pt>
    <dgm:pt modelId="{0A2F576B-232C-4A20-8387-CEE71DFF89D3}" type="pres">
      <dgm:prSet presAssocID="{92D108BA-3BA5-404D-9930-554D5E5B08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0CD5361-1E5B-4F2D-A4CC-07C0595F649A}" type="pres">
      <dgm:prSet presAssocID="{2EDCD917-3430-4491-A6B9-B124CAF1C5C8}" presName="centerShape" presStyleLbl="node0" presStyleIdx="0" presStyleCnt="1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95447F0-7D94-4BD5-8337-2C467E36C894}" type="pres">
      <dgm:prSet presAssocID="{F9DA31A4-9620-4265-9602-BB6B198DDB34}" presName="node" presStyleLbl="node1" presStyleIdx="0" presStyleCnt="4" custScaleX="1169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8F0C1CF8-BA17-477A-85AB-07F63CF7DAE7}" type="pres">
      <dgm:prSet presAssocID="{F9DA31A4-9620-4265-9602-BB6B198DDB34}" presName="dummy" presStyleCnt="0"/>
      <dgm:spPr/>
    </dgm:pt>
    <dgm:pt modelId="{63CB8B7D-DC72-42D9-A0CF-3CF03CBB042D}" type="pres">
      <dgm:prSet presAssocID="{A9A57129-3BD1-4BE8-BF26-1003ACDC0449}" presName="sibTrans" presStyleLbl="sibTrans2D1" presStyleIdx="0" presStyleCnt="4"/>
      <dgm:spPr/>
      <dgm:t>
        <a:bodyPr/>
        <a:lstStyle/>
        <a:p>
          <a:endParaRPr lang="en-CA"/>
        </a:p>
      </dgm:t>
    </dgm:pt>
    <dgm:pt modelId="{0DBCFAF0-88E9-47B1-AC9D-3972D250FD66}" type="pres">
      <dgm:prSet presAssocID="{3D8283A0-FC5C-4871-A356-DE9AF5536FB8}" presName="node" presStyleLbl="node1" presStyleIdx="1" presStyleCnt="4" custScaleX="124348" custScaleY="11981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66A6B9F3-DFE5-47DF-95D4-B15D476746E7}" type="pres">
      <dgm:prSet presAssocID="{3D8283A0-FC5C-4871-A356-DE9AF5536FB8}" presName="dummy" presStyleCnt="0"/>
      <dgm:spPr/>
    </dgm:pt>
    <dgm:pt modelId="{1B7D69CF-AE8F-4022-A7AD-D5EFE9A9AC10}" type="pres">
      <dgm:prSet presAssocID="{3D459143-9B08-469A-AF4C-114626DB553F}" presName="sibTrans" presStyleLbl="sibTrans2D1" presStyleIdx="1" presStyleCnt="4"/>
      <dgm:spPr/>
      <dgm:t>
        <a:bodyPr/>
        <a:lstStyle/>
        <a:p>
          <a:endParaRPr lang="en-GB"/>
        </a:p>
      </dgm:t>
    </dgm:pt>
    <dgm:pt modelId="{B5A084ED-1224-4A13-A60F-452E213AA18C}" type="pres">
      <dgm:prSet presAssocID="{DB4EB881-4CDE-4846-A7AC-F8D4456D7005}" presName="node" presStyleLbl="node1" presStyleIdx="2" presStyleCnt="4" custScaleX="1169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4576C496-B2ED-4A58-B76F-B09E7EADD976}" type="pres">
      <dgm:prSet presAssocID="{DB4EB881-4CDE-4846-A7AC-F8D4456D7005}" presName="dummy" presStyleCnt="0"/>
      <dgm:spPr/>
    </dgm:pt>
    <dgm:pt modelId="{815D1F86-FCE4-4BED-A9D5-64D8B99899BC}" type="pres">
      <dgm:prSet presAssocID="{D0C99E9B-5947-4F73-8D71-7D27EC5F81B3}" presName="sibTrans" presStyleLbl="sibTrans2D1" presStyleIdx="2" presStyleCnt="4"/>
      <dgm:spPr/>
      <dgm:t>
        <a:bodyPr/>
        <a:lstStyle/>
        <a:p>
          <a:endParaRPr lang="en-CA"/>
        </a:p>
      </dgm:t>
    </dgm:pt>
    <dgm:pt modelId="{08E48FA6-BAD1-4FD0-B5D0-3E3046CC7E20}" type="pres">
      <dgm:prSet presAssocID="{48986603-40F6-4B41-9B6C-CD9708E50DA1}" presName="node" presStyleLbl="node1" presStyleIdx="3" presStyleCnt="4" custScaleX="1169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DA774894-3060-4841-866D-8CF3D4FB2406}" type="pres">
      <dgm:prSet presAssocID="{48986603-40F6-4B41-9B6C-CD9708E50DA1}" presName="dummy" presStyleCnt="0"/>
      <dgm:spPr/>
    </dgm:pt>
    <dgm:pt modelId="{0CE164B9-C133-46BC-AB15-C2458A91CC62}" type="pres">
      <dgm:prSet presAssocID="{C1CD120F-AFBF-4331-AAAB-F59FE8ABB377}" presName="sibTrans" presStyleLbl="sibTrans2D1" presStyleIdx="3" presStyleCnt="4"/>
      <dgm:spPr/>
      <dgm:t>
        <a:bodyPr/>
        <a:lstStyle/>
        <a:p>
          <a:endParaRPr lang="en-CA"/>
        </a:p>
      </dgm:t>
    </dgm:pt>
  </dgm:ptLst>
  <dgm:cxnLst>
    <dgm:cxn modelId="{E30352F9-3D3B-4905-9747-BE131A44C897}" type="presOf" srcId="{2EDCD917-3430-4491-A6B9-B124CAF1C5C8}" destId="{90CD5361-1E5B-4F2D-A4CC-07C0595F649A}" srcOrd="0" destOrd="0" presId="urn:microsoft.com/office/officeart/2005/8/layout/radial6"/>
    <dgm:cxn modelId="{CA3D071D-501F-455E-A963-60D15A66974C}" srcId="{2EDCD917-3430-4491-A6B9-B124CAF1C5C8}" destId="{F9DA31A4-9620-4265-9602-BB6B198DDB34}" srcOrd="0" destOrd="0" parTransId="{391AA37C-5801-40D1-BD41-DA51934AB9EF}" sibTransId="{A9A57129-3BD1-4BE8-BF26-1003ACDC0449}"/>
    <dgm:cxn modelId="{5D29E23A-0833-4A25-A922-A8BFC22DBA0D}" srcId="{2EDCD917-3430-4491-A6B9-B124CAF1C5C8}" destId="{3D8283A0-FC5C-4871-A356-DE9AF5536FB8}" srcOrd="1" destOrd="0" parTransId="{BA775972-E1B0-4D51-BE8C-47AAC1FBC4AF}" sibTransId="{3D459143-9B08-469A-AF4C-114626DB553F}"/>
    <dgm:cxn modelId="{1A7B5683-27CD-4D7C-9277-645D26ACEAED}" type="presOf" srcId="{A9A57129-3BD1-4BE8-BF26-1003ACDC0449}" destId="{63CB8B7D-DC72-42D9-A0CF-3CF03CBB042D}" srcOrd="0" destOrd="0" presId="urn:microsoft.com/office/officeart/2005/8/layout/radial6"/>
    <dgm:cxn modelId="{A240256B-2E58-4BFD-A66D-53F8582A8CFD}" srcId="{2EDCD917-3430-4491-A6B9-B124CAF1C5C8}" destId="{DB4EB881-4CDE-4846-A7AC-F8D4456D7005}" srcOrd="2" destOrd="0" parTransId="{3A99D59A-FC33-414F-B8B4-D6FA463A046D}" sibTransId="{D0C99E9B-5947-4F73-8D71-7D27EC5F81B3}"/>
    <dgm:cxn modelId="{5F86272C-B75B-461A-B6F3-B2D10D777889}" type="presOf" srcId="{92D108BA-3BA5-404D-9930-554D5E5B08DA}" destId="{0A2F576B-232C-4A20-8387-CEE71DFF89D3}" srcOrd="0" destOrd="0" presId="urn:microsoft.com/office/officeart/2005/8/layout/radial6"/>
    <dgm:cxn modelId="{BF97804D-C5C2-4EC2-8980-44E92296B94B}" srcId="{2EDCD917-3430-4491-A6B9-B124CAF1C5C8}" destId="{48986603-40F6-4B41-9B6C-CD9708E50DA1}" srcOrd="3" destOrd="0" parTransId="{6368EC79-3B5C-4820-A7D9-D1FE4D97D0EC}" sibTransId="{C1CD120F-AFBF-4331-AAAB-F59FE8ABB377}"/>
    <dgm:cxn modelId="{DD279070-7A5E-4C54-86F1-C0B7FE895AA7}" type="presOf" srcId="{C1CD120F-AFBF-4331-AAAB-F59FE8ABB377}" destId="{0CE164B9-C133-46BC-AB15-C2458A91CC62}" srcOrd="0" destOrd="0" presId="urn:microsoft.com/office/officeart/2005/8/layout/radial6"/>
    <dgm:cxn modelId="{891B8723-FA9F-4828-B6D0-07C5E6D88A51}" type="presOf" srcId="{F9DA31A4-9620-4265-9602-BB6B198DDB34}" destId="{B95447F0-7D94-4BD5-8337-2C467E36C894}" srcOrd="0" destOrd="0" presId="urn:microsoft.com/office/officeart/2005/8/layout/radial6"/>
    <dgm:cxn modelId="{AAA8E433-051C-448E-80F4-A6227514D0DF}" type="presOf" srcId="{3D8283A0-FC5C-4871-A356-DE9AF5536FB8}" destId="{0DBCFAF0-88E9-47B1-AC9D-3972D250FD66}" srcOrd="0" destOrd="0" presId="urn:microsoft.com/office/officeart/2005/8/layout/radial6"/>
    <dgm:cxn modelId="{D18F331E-29A3-4623-B3C4-F4A6578AB3FE}" type="presOf" srcId="{DB4EB881-4CDE-4846-A7AC-F8D4456D7005}" destId="{B5A084ED-1224-4A13-A60F-452E213AA18C}" srcOrd="0" destOrd="0" presId="urn:microsoft.com/office/officeart/2005/8/layout/radial6"/>
    <dgm:cxn modelId="{7273DBAD-8783-40FD-ACCC-61304CE49120}" type="presOf" srcId="{D0C99E9B-5947-4F73-8D71-7D27EC5F81B3}" destId="{815D1F86-FCE4-4BED-A9D5-64D8B99899BC}" srcOrd="0" destOrd="0" presId="urn:microsoft.com/office/officeart/2005/8/layout/radial6"/>
    <dgm:cxn modelId="{5865868F-EED4-4F37-850F-2D31F9BD99AF}" type="presOf" srcId="{48986603-40F6-4B41-9B6C-CD9708E50DA1}" destId="{08E48FA6-BAD1-4FD0-B5D0-3E3046CC7E20}" srcOrd="0" destOrd="0" presId="urn:microsoft.com/office/officeart/2005/8/layout/radial6"/>
    <dgm:cxn modelId="{8B4D0E50-D2A1-446E-9824-19B3F6D3BF20}" srcId="{92D108BA-3BA5-404D-9930-554D5E5B08DA}" destId="{2EDCD917-3430-4491-A6B9-B124CAF1C5C8}" srcOrd="0" destOrd="0" parTransId="{1F89B277-78BB-4DE1-BB5E-578ADE23AF6E}" sibTransId="{D13C8955-9C16-40F8-8A13-E066DFE1AB54}"/>
    <dgm:cxn modelId="{21A476E3-85D8-4C01-85B2-B492F38C9EE4}" type="presOf" srcId="{3D459143-9B08-469A-AF4C-114626DB553F}" destId="{1B7D69CF-AE8F-4022-A7AD-D5EFE9A9AC10}" srcOrd="0" destOrd="0" presId="urn:microsoft.com/office/officeart/2005/8/layout/radial6"/>
    <dgm:cxn modelId="{DA5AEB2F-04D9-452C-AC6F-C921A9743875}" type="presParOf" srcId="{0A2F576B-232C-4A20-8387-CEE71DFF89D3}" destId="{90CD5361-1E5B-4F2D-A4CC-07C0595F649A}" srcOrd="0" destOrd="0" presId="urn:microsoft.com/office/officeart/2005/8/layout/radial6"/>
    <dgm:cxn modelId="{11E31229-D94A-4907-932C-7FA11D300C43}" type="presParOf" srcId="{0A2F576B-232C-4A20-8387-CEE71DFF89D3}" destId="{B95447F0-7D94-4BD5-8337-2C467E36C894}" srcOrd="1" destOrd="0" presId="urn:microsoft.com/office/officeart/2005/8/layout/radial6"/>
    <dgm:cxn modelId="{236A5048-13FB-4F78-A8AE-3EDBCD947682}" type="presParOf" srcId="{0A2F576B-232C-4A20-8387-CEE71DFF89D3}" destId="{8F0C1CF8-BA17-477A-85AB-07F63CF7DAE7}" srcOrd="2" destOrd="0" presId="urn:microsoft.com/office/officeart/2005/8/layout/radial6"/>
    <dgm:cxn modelId="{F9B54CA8-8640-41C3-82FC-071323AE4AAA}" type="presParOf" srcId="{0A2F576B-232C-4A20-8387-CEE71DFF89D3}" destId="{63CB8B7D-DC72-42D9-A0CF-3CF03CBB042D}" srcOrd="3" destOrd="0" presId="urn:microsoft.com/office/officeart/2005/8/layout/radial6"/>
    <dgm:cxn modelId="{2A77E835-7895-41E5-A9A0-45BE420851BB}" type="presParOf" srcId="{0A2F576B-232C-4A20-8387-CEE71DFF89D3}" destId="{0DBCFAF0-88E9-47B1-AC9D-3972D250FD66}" srcOrd="4" destOrd="0" presId="urn:microsoft.com/office/officeart/2005/8/layout/radial6"/>
    <dgm:cxn modelId="{12E54667-ABC2-4EE4-86DE-E144C7CC4BF8}" type="presParOf" srcId="{0A2F576B-232C-4A20-8387-CEE71DFF89D3}" destId="{66A6B9F3-DFE5-47DF-95D4-B15D476746E7}" srcOrd="5" destOrd="0" presId="urn:microsoft.com/office/officeart/2005/8/layout/radial6"/>
    <dgm:cxn modelId="{C5D3225C-496C-4693-B855-151335570272}" type="presParOf" srcId="{0A2F576B-232C-4A20-8387-CEE71DFF89D3}" destId="{1B7D69CF-AE8F-4022-A7AD-D5EFE9A9AC10}" srcOrd="6" destOrd="0" presId="urn:microsoft.com/office/officeart/2005/8/layout/radial6"/>
    <dgm:cxn modelId="{2C5134BD-EF08-42AA-A0CF-BE6D1BF4C02E}" type="presParOf" srcId="{0A2F576B-232C-4A20-8387-CEE71DFF89D3}" destId="{B5A084ED-1224-4A13-A60F-452E213AA18C}" srcOrd="7" destOrd="0" presId="urn:microsoft.com/office/officeart/2005/8/layout/radial6"/>
    <dgm:cxn modelId="{EB4F57E1-ADAD-4FC1-88B4-4CB702C26BCD}" type="presParOf" srcId="{0A2F576B-232C-4A20-8387-CEE71DFF89D3}" destId="{4576C496-B2ED-4A58-B76F-B09E7EADD976}" srcOrd="8" destOrd="0" presId="urn:microsoft.com/office/officeart/2005/8/layout/radial6"/>
    <dgm:cxn modelId="{2F63B7A3-20C6-4D03-910A-CB1FF992EDE1}" type="presParOf" srcId="{0A2F576B-232C-4A20-8387-CEE71DFF89D3}" destId="{815D1F86-FCE4-4BED-A9D5-64D8B99899BC}" srcOrd="9" destOrd="0" presId="urn:microsoft.com/office/officeart/2005/8/layout/radial6"/>
    <dgm:cxn modelId="{9921A66A-E546-4F10-9DB6-0A2D5A063962}" type="presParOf" srcId="{0A2F576B-232C-4A20-8387-CEE71DFF89D3}" destId="{08E48FA6-BAD1-4FD0-B5D0-3E3046CC7E20}" srcOrd="10" destOrd="0" presId="urn:microsoft.com/office/officeart/2005/8/layout/radial6"/>
    <dgm:cxn modelId="{E1164CAB-D0C2-4526-A347-6CB234A36E22}" type="presParOf" srcId="{0A2F576B-232C-4A20-8387-CEE71DFF89D3}" destId="{DA774894-3060-4841-866D-8CF3D4FB2406}" srcOrd="11" destOrd="0" presId="urn:microsoft.com/office/officeart/2005/8/layout/radial6"/>
    <dgm:cxn modelId="{06E8F56D-6FE6-4296-BB55-125785A20D52}" type="presParOf" srcId="{0A2F576B-232C-4A20-8387-CEE71DFF89D3}" destId="{0CE164B9-C133-46BC-AB15-C2458A91CC6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FF592-B06B-4BE4-A3C8-58FCA998F65E}">
      <dsp:nvSpPr>
        <dsp:cNvPr id="0" name=""/>
        <dsp:cNvSpPr/>
      </dsp:nvSpPr>
      <dsp:spPr>
        <a:xfrm>
          <a:off x="1280374" y="419147"/>
          <a:ext cx="2797100" cy="279710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rgbClr val="005295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6468F-3B14-495F-81C8-A85FBAD25249}">
      <dsp:nvSpPr>
        <dsp:cNvPr id="0" name=""/>
        <dsp:cNvSpPr/>
      </dsp:nvSpPr>
      <dsp:spPr>
        <a:xfrm>
          <a:off x="1280374" y="419147"/>
          <a:ext cx="2797100" cy="279710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rgbClr val="005295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9A5B2-92E5-4DE3-A520-9D521E4FD3CE}">
      <dsp:nvSpPr>
        <dsp:cNvPr id="0" name=""/>
        <dsp:cNvSpPr/>
      </dsp:nvSpPr>
      <dsp:spPr>
        <a:xfrm>
          <a:off x="1280374" y="419147"/>
          <a:ext cx="2797100" cy="279710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rgbClr val="005295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AD230-A2A5-4134-8D04-022F419CF4C2}">
      <dsp:nvSpPr>
        <dsp:cNvPr id="0" name=""/>
        <dsp:cNvSpPr/>
      </dsp:nvSpPr>
      <dsp:spPr>
        <a:xfrm>
          <a:off x="1280374" y="419147"/>
          <a:ext cx="2797100" cy="279710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rgbClr val="005295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D5361-1E5B-4F2D-A4CC-07C0595F649A}">
      <dsp:nvSpPr>
        <dsp:cNvPr id="0" name=""/>
        <dsp:cNvSpPr/>
      </dsp:nvSpPr>
      <dsp:spPr>
        <a:xfrm>
          <a:off x="2035355" y="1174128"/>
          <a:ext cx="1287139" cy="1287139"/>
        </a:xfrm>
        <a:prstGeom prst="roundRect">
          <a:avLst/>
        </a:prstGeom>
        <a:solidFill>
          <a:srgbClr val="0052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National Standard</a:t>
          </a:r>
          <a:endParaRPr lang="en-US" sz="1600" kern="1200" dirty="0"/>
        </a:p>
      </dsp:txBody>
      <dsp:txXfrm>
        <a:off x="2098188" y="1236961"/>
        <a:ext cx="1161473" cy="1161473"/>
      </dsp:txXfrm>
    </dsp:sp>
    <dsp:sp modelId="{0DBDD28E-352F-4DD2-85D4-FA3195D7D645}">
      <dsp:nvSpPr>
        <dsp:cNvPr id="0" name=""/>
        <dsp:cNvSpPr/>
      </dsp:nvSpPr>
      <dsp:spPr>
        <a:xfrm>
          <a:off x="2151935" y="1084"/>
          <a:ext cx="1053978" cy="900997"/>
        </a:xfrm>
        <a:prstGeom prst="roundRect">
          <a:avLst/>
        </a:prstGeom>
        <a:solidFill>
          <a:srgbClr val="0052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Multi-</a:t>
          </a:r>
          <a:r>
            <a:rPr lang="fr-CH" sz="1200" kern="1200" dirty="0" err="1" smtClean="0"/>
            <a:t>stakeholder</a:t>
          </a:r>
          <a:r>
            <a:rPr lang="fr-CH" sz="1200" kern="1200" dirty="0" smtClean="0"/>
            <a:t> </a:t>
          </a:r>
          <a:r>
            <a:rPr lang="fr-CH" sz="1200" kern="1200" dirty="0" err="1" smtClean="0"/>
            <a:t>process</a:t>
          </a:r>
          <a:endParaRPr lang="en-US" sz="1200" kern="1200" dirty="0"/>
        </a:p>
      </dsp:txBody>
      <dsp:txXfrm>
        <a:off x="2195918" y="45067"/>
        <a:ext cx="966012" cy="813031"/>
      </dsp:txXfrm>
    </dsp:sp>
    <dsp:sp modelId="{B702E892-9C37-4116-BD80-EF1EE0B9581E}">
      <dsp:nvSpPr>
        <dsp:cNvPr id="0" name=""/>
        <dsp:cNvSpPr/>
      </dsp:nvSpPr>
      <dsp:spPr>
        <a:xfrm>
          <a:off x="3518050" y="1367199"/>
          <a:ext cx="1053978" cy="900997"/>
        </a:xfrm>
        <a:prstGeom prst="roundRect">
          <a:avLst/>
        </a:prstGeom>
        <a:solidFill>
          <a:srgbClr val="0052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Consens-based decision making</a:t>
          </a:r>
          <a:endParaRPr lang="en-US" sz="1200" kern="1200" dirty="0"/>
        </a:p>
      </dsp:txBody>
      <dsp:txXfrm>
        <a:off x="3562033" y="1411182"/>
        <a:ext cx="966012" cy="813031"/>
      </dsp:txXfrm>
    </dsp:sp>
    <dsp:sp modelId="{9E3D6814-D61A-4ABC-A049-6C50288B5080}">
      <dsp:nvSpPr>
        <dsp:cNvPr id="0" name=""/>
        <dsp:cNvSpPr/>
      </dsp:nvSpPr>
      <dsp:spPr>
        <a:xfrm>
          <a:off x="2151935" y="2733313"/>
          <a:ext cx="1053978" cy="900997"/>
        </a:xfrm>
        <a:prstGeom prst="roundRect">
          <a:avLst/>
        </a:prstGeom>
        <a:solidFill>
          <a:srgbClr val="0052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National public consultation</a:t>
          </a:r>
          <a:endParaRPr lang="en-US" sz="1200" kern="1200" dirty="0"/>
        </a:p>
      </dsp:txBody>
      <dsp:txXfrm>
        <a:off x="2195918" y="2777296"/>
        <a:ext cx="966012" cy="813031"/>
      </dsp:txXfrm>
    </dsp:sp>
    <dsp:sp modelId="{0E490A9F-774B-4D37-826A-2D39EFC048F8}">
      <dsp:nvSpPr>
        <dsp:cNvPr id="0" name=""/>
        <dsp:cNvSpPr/>
      </dsp:nvSpPr>
      <dsp:spPr>
        <a:xfrm>
          <a:off x="785821" y="1367199"/>
          <a:ext cx="1053978" cy="900997"/>
        </a:xfrm>
        <a:prstGeom prst="roundRect">
          <a:avLst/>
        </a:prstGeom>
        <a:solidFill>
          <a:srgbClr val="0052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Pilot </a:t>
          </a:r>
          <a:r>
            <a:rPr lang="fr-CH" sz="1200" kern="1200" dirty="0" err="1" smtClean="0"/>
            <a:t>testing</a:t>
          </a:r>
          <a:endParaRPr lang="en-US" sz="1200" kern="1200" dirty="0"/>
        </a:p>
      </dsp:txBody>
      <dsp:txXfrm>
        <a:off x="829804" y="1411182"/>
        <a:ext cx="966012" cy="813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164B9-C133-46BC-AB15-C2458A91CC62}">
      <dsp:nvSpPr>
        <dsp:cNvPr id="0" name=""/>
        <dsp:cNvSpPr/>
      </dsp:nvSpPr>
      <dsp:spPr>
        <a:xfrm>
          <a:off x="1263778" y="419147"/>
          <a:ext cx="2797100" cy="279710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rgbClr val="7BC11B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D1F86-FCE4-4BED-A9D5-64D8B99899BC}">
      <dsp:nvSpPr>
        <dsp:cNvPr id="0" name=""/>
        <dsp:cNvSpPr/>
      </dsp:nvSpPr>
      <dsp:spPr>
        <a:xfrm>
          <a:off x="1263778" y="419147"/>
          <a:ext cx="2797100" cy="279710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rgbClr val="7BC11B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D69CF-AE8F-4022-A7AD-D5EFE9A9AC10}">
      <dsp:nvSpPr>
        <dsp:cNvPr id="0" name=""/>
        <dsp:cNvSpPr/>
      </dsp:nvSpPr>
      <dsp:spPr>
        <a:xfrm>
          <a:off x="1263778" y="419147"/>
          <a:ext cx="2797100" cy="279710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rgbClr val="5B912F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B8B7D-DC72-42D9-A0CF-3CF03CBB042D}">
      <dsp:nvSpPr>
        <dsp:cNvPr id="0" name=""/>
        <dsp:cNvSpPr/>
      </dsp:nvSpPr>
      <dsp:spPr>
        <a:xfrm>
          <a:off x="1263778" y="419147"/>
          <a:ext cx="2797100" cy="279710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rgbClr val="7BC11B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D5361-1E5B-4F2D-A4CC-07C0595F649A}">
      <dsp:nvSpPr>
        <dsp:cNvPr id="0" name=""/>
        <dsp:cNvSpPr/>
      </dsp:nvSpPr>
      <dsp:spPr>
        <a:xfrm>
          <a:off x="2018758" y="1174128"/>
          <a:ext cx="1287139" cy="1287139"/>
        </a:xfrm>
        <a:prstGeom prst="roundRect">
          <a:avLst/>
        </a:prstGeom>
        <a:solidFill>
          <a:srgbClr val="7BC1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International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Sustainability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Benchmarks</a:t>
          </a:r>
          <a:endParaRPr lang="en-US" sz="1500" kern="1200" dirty="0" smtClean="0"/>
        </a:p>
      </dsp:txBody>
      <dsp:txXfrm>
        <a:off x="2081591" y="1236961"/>
        <a:ext cx="1161473" cy="1161473"/>
      </dsp:txXfrm>
    </dsp:sp>
    <dsp:sp modelId="{B95447F0-7D94-4BD5-8337-2C467E36C894}">
      <dsp:nvSpPr>
        <dsp:cNvPr id="0" name=""/>
        <dsp:cNvSpPr/>
      </dsp:nvSpPr>
      <dsp:spPr>
        <a:xfrm>
          <a:off x="2135334" y="1084"/>
          <a:ext cx="1053987" cy="900997"/>
        </a:xfrm>
        <a:prstGeom prst="roundRect">
          <a:avLst/>
        </a:prstGeom>
        <a:solidFill>
          <a:srgbClr val="7BC1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Panel of Experts</a:t>
          </a:r>
          <a:endParaRPr lang="en-US" sz="1200" kern="1200" dirty="0"/>
        </a:p>
      </dsp:txBody>
      <dsp:txXfrm>
        <a:off x="2179317" y="45067"/>
        <a:ext cx="966021" cy="813031"/>
      </dsp:txXfrm>
    </dsp:sp>
    <dsp:sp modelId="{0DBCFAF0-88E9-47B1-AC9D-3972D250FD66}">
      <dsp:nvSpPr>
        <dsp:cNvPr id="0" name=""/>
        <dsp:cNvSpPr/>
      </dsp:nvSpPr>
      <dsp:spPr>
        <a:xfrm>
          <a:off x="3468256" y="1277941"/>
          <a:ext cx="1120372" cy="1079512"/>
        </a:xfrm>
        <a:prstGeom prst="roundRect">
          <a:avLst/>
        </a:prstGeom>
        <a:solidFill>
          <a:srgbClr val="7BC1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err="1" smtClean="0"/>
            <a:t>Board</a:t>
          </a:r>
          <a:r>
            <a:rPr lang="fr-CH" sz="1200" kern="1200" dirty="0" smtClean="0"/>
            <a:t> </a:t>
          </a:r>
          <a:r>
            <a:rPr lang="fr-CH" sz="1200" kern="1200" dirty="0" err="1" smtClean="0"/>
            <a:t>recommend</a:t>
          </a:r>
          <a:r>
            <a:rPr lang="fr-CH" sz="1200" kern="1200" dirty="0" smtClean="0"/>
            <a:t>-</a:t>
          </a:r>
          <a:r>
            <a:rPr lang="fr-CH" sz="1200" kern="1200" dirty="0" err="1" smtClean="0"/>
            <a:t>ation</a:t>
          </a:r>
          <a:endParaRPr lang="en-US" sz="1200" kern="1200" dirty="0"/>
        </a:p>
      </dsp:txBody>
      <dsp:txXfrm>
        <a:off x="3520953" y="1330638"/>
        <a:ext cx="1014978" cy="974118"/>
      </dsp:txXfrm>
    </dsp:sp>
    <dsp:sp modelId="{B5A084ED-1224-4A13-A60F-452E213AA18C}">
      <dsp:nvSpPr>
        <dsp:cNvPr id="0" name=""/>
        <dsp:cNvSpPr/>
      </dsp:nvSpPr>
      <dsp:spPr>
        <a:xfrm>
          <a:off x="2135334" y="2733313"/>
          <a:ext cx="1053987" cy="900997"/>
        </a:xfrm>
        <a:prstGeom prst="roundRect">
          <a:avLst/>
        </a:prstGeom>
        <a:solidFill>
          <a:srgbClr val="7BC1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Independent </a:t>
          </a:r>
          <a:r>
            <a:rPr lang="fr-CH" sz="1200" kern="1200" dirty="0" err="1" smtClean="0"/>
            <a:t>assessment</a:t>
          </a:r>
          <a:endParaRPr lang="en-US" sz="1200" kern="1200" dirty="0"/>
        </a:p>
      </dsp:txBody>
      <dsp:txXfrm>
        <a:off x="2179317" y="2777296"/>
        <a:ext cx="966021" cy="813031"/>
      </dsp:txXfrm>
    </dsp:sp>
    <dsp:sp modelId="{08E48FA6-BAD1-4FD0-B5D0-3E3046CC7E20}">
      <dsp:nvSpPr>
        <dsp:cNvPr id="0" name=""/>
        <dsp:cNvSpPr/>
      </dsp:nvSpPr>
      <dsp:spPr>
        <a:xfrm>
          <a:off x="769220" y="1367199"/>
          <a:ext cx="1053987" cy="900997"/>
        </a:xfrm>
        <a:prstGeom prst="roundRect">
          <a:avLst/>
        </a:prstGeom>
        <a:solidFill>
          <a:srgbClr val="7BC1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Global public consultation</a:t>
          </a:r>
          <a:endParaRPr lang="en-US" sz="1200" kern="1200" dirty="0"/>
        </a:p>
      </dsp:txBody>
      <dsp:txXfrm>
        <a:off x="813203" y="1411182"/>
        <a:ext cx="966021" cy="81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B234F-6D2A-9E46-8715-292532876B24}" type="datetimeFigureOut">
              <a:rPr lang="fr-FR" smtClean="0"/>
              <a:pPr/>
              <a:t>01/10/2020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F14B4-6F8E-F844-B80E-4925546F3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06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01/10/2020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88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784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48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9EC5-7F80-4908-B8F4-C009ECECB741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296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r-FR" i="1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3CAD80-9350-4879-AA9D-373E871A45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94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1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48A69-89B0-4283-BABA-2C35552E013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2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5E28C-8CF8-474E-A127-BFE6323F9AB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19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50443" y="9377316"/>
            <a:ext cx="2945659" cy="493633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7392B-57C8-4C43-8B2B-B9F3BD56C2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18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27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91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9EC5-7F80-4908-B8F4-C009ECECB741}" type="slidenum">
              <a:rPr lang="fr-CH" smtClean="0">
                <a:solidFill>
                  <a:prstClr val="black"/>
                </a:solidFill>
              </a:rPr>
              <a:pPr/>
              <a:t>9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1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d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d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d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d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d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d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d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d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2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 userDrawn="1"/>
        </p:nvSpPr>
        <p:spPr bwMode="gray">
          <a:xfrm>
            <a:off x="6172200" y="6418349"/>
            <a:ext cx="15240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200" noProof="0" dirty="0" smtClean="0">
                <a:solidFill>
                  <a:schemeClr val="accent3"/>
                </a:solidFill>
              </a:rPr>
              <a:t>#</a:t>
            </a:r>
            <a:r>
              <a:rPr lang="en-US" sz="1200" noProof="0" dirty="0" err="1" smtClean="0">
                <a:solidFill>
                  <a:schemeClr val="accent3"/>
                </a:solidFill>
              </a:rPr>
              <a:t>pefc</a:t>
            </a:r>
            <a:endParaRPr lang="en-US" sz="1200" noProof="0" dirty="0">
              <a:solidFill>
                <a:schemeClr val="accent3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172200" y="54102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lvl="0" algn="r"/>
            <a:r>
              <a:rPr lang="en-US" sz="1200" b="1" noProof="0" dirty="0" smtClean="0">
                <a:solidFill>
                  <a:schemeClr val="accent2"/>
                </a:solidFill>
              </a:rPr>
              <a:t>Promoting</a:t>
            </a:r>
            <a:br>
              <a:rPr lang="en-US" sz="1200" b="1" noProof="0" dirty="0" smtClean="0">
                <a:solidFill>
                  <a:schemeClr val="accent2"/>
                </a:solidFill>
              </a:rPr>
            </a:br>
            <a:r>
              <a:rPr lang="en-US" sz="1200" b="1" noProof="0" dirty="0" smtClean="0">
                <a:solidFill>
                  <a:schemeClr val="accent2"/>
                </a:solidFill>
              </a:rPr>
              <a:t>Sustainable Forest</a:t>
            </a:r>
            <a:br>
              <a:rPr lang="en-US" sz="1200" b="1" noProof="0" dirty="0" smtClean="0">
                <a:solidFill>
                  <a:schemeClr val="accent2"/>
                </a:solidFill>
              </a:rPr>
            </a:br>
            <a:r>
              <a:rPr lang="en-US" sz="1200" b="1" noProof="0" dirty="0" smtClean="0">
                <a:solidFill>
                  <a:schemeClr val="accent2"/>
                </a:solidFill>
              </a:rPr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4" r="5718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780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 smtClean="0"/>
              <a:t>Add a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43393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  <a:endParaRPr lang="en-US" noProof="0" dirty="0"/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0"/>
            <a:endParaRPr lang="en-US" noProof="0" dirty="0" smtClean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23244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2872361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2684104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/>
          <a:srcRect l="12662" r="13312" b="6494"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en-GB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PEFC Council</a:t>
            </a:r>
            <a:endParaRPr kumimoji="0" lang="en-GB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6225"/>
              </a:solidFill>
              <a:effectLst/>
              <a:uLnTx/>
              <a:uFillTx/>
              <a:latin typeface="Arial" pitchFamily="34" charset="0"/>
            </a:endParaRPr>
          </a:p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World Trade </a:t>
            </a:r>
            <a:r>
              <a:rPr kumimoji="0" lang="en-GB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Center</a:t>
            </a: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 1</a:t>
            </a:r>
          </a:p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en-GB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10, route </a:t>
            </a: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de </a:t>
            </a:r>
            <a:r>
              <a:rPr kumimoji="0" lang="en-GB" alt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l’Aéroport</a:t>
            </a:r>
            <a:endParaRPr kumimoji="0" lang="en-GB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6225"/>
              </a:solidFill>
              <a:effectLst/>
              <a:uLnTx/>
              <a:uFillTx/>
              <a:latin typeface="Arial" pitchFamily="34" charset="0"/>
            </a:endParaRPr>
          </a:p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CH-1215</a:t>
            </a:r>
            <a:r>
              <a:rPr kumimoji="0" lang="fr-CH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 Geneva</a:t>
            </a:r>
          </a:p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Switzerland</a:t>
            </a:r>
          </a:p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Tel. +41 22 799 45 40</a:t>
            </a:r>
          </a:p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 pitchFamily="34" charset="0"/>
              </a:rPr>
              <a:t>info</a:t>
            </a:r>
            <a:r>
              <a:rPr kumimoji="0" lang="fr-CH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 pitchFamily="34" charset="0"/>
              </a:rPr>
              <a:t>@pefc.org</a:t>
            </a:r>
          </a:p>
        </p:txBody>
      </p:sp>
    </p:spTree>
    <p:extLst>
      <p:ext uri="{BB962C8B-B14F-4D97-AF65-F5344CB8AC3E}">
        <p14:creationId xmlns:p14="http://schemas.microsoft.com/office/powerpoint/2010/main" val="361271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MAS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6400800" cy="381000"/>
          </a:xfrm>
        </p:spPr>
        <p:txBody>
          <a:bodyPr/>
          <a:lstStyle>
            <a:lvl1pPr marL="0" indent="0">
              <a:buFont typeface="Zapf Dingbats" pitchFamily="1" charset="2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8600" y="6257925"/>
            <a:ext cx="4572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2919B-D89E-4831-90B0-399A2714F590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9979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2AEB87-6EC8-4BC2-92E8-CF9F18BF6AEE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83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6261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664" r="5718" b="-1"/>
            <a:stretch/>
          </p:blipFill>
          <p:spPr>
            <a:xfrm>
              <a:off x="7472713" y="0"/>
              <a:ext cx="1671287" cy="1413294"/>
            </a:xfrm>
            <a:prstGeom prst="rect">
              <a:avLst/>
            </a:prstGeom>
          </p:spPr>
        </p:pic>
        <p:grpSp>
          <p:nvGrpSpPr>
            <p:cNvPr id="12" name="Grouper 11"/>
            <p:cNvGrpSpPr/>
            <p:nvPr userDrawn="1"/>
          </p:nvGrpSpPr>
          <p:grpSpPr>
            <a:xfrm>
              <a:off x="7315200" y="0"/>
              <a:ext cx="1828800" cy="1676400"/>
              <a:chOff x="7315200" y="0"/>
              <a:chExt cx="1828800" cy="1676400"/>
            </a:xfrm>
          </p:grpSpPr>
          <p:pic>
            <p:nvPicPr>
              <p:cNvPr id="24" name="Image 23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71619" r="7085" b="7919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71619" r="7085" b="7919"/>
                  <a:stretch>
                    <a:fillRect/>
                  </a:stretch>
                </p:blipFill>
              </mc:Fallback>
            </mc:AlternateContent>
            <p:spPr>
              <a:xfrm>
                <a:off x="7315200" y="1219200"/>
                <a:ext cx="1828800" cy="457200"/>
              </a:xfrm>
              <a:prstGeom prst="rect">
                <a:avLst/>
              </a:prstGeom>
            </p:spPr>
          </p:pic>
          <p:grpSp>
            <p:nvGrpSpPr>
              <p:cNvPr id="10" name="Grouper 9"/>
              <p:cNvGrpSpPr/>
              <p:nvPr userDrawn="1"/>
            </p:nvGrpSpPr>
            <p:grpSpPr>
              <a:xfrm>
                <a:off x="7315200" y="0"/>
                <a:ext cx="533400" cy="1447800"/>
                <a:chOff x="7315200" y="0"/>
                <a:chExt cx="533400" cy="1447800"/>
              </a:xfrm>
            </p:grpSpPr>
            <p:pic>
              <p:nvPicPr>
                <p:cNvPr id="26" name="Image 25"/>
                <p:cNvPicPr>
                  <a:picLocks noChangeAspect="1"/>
                </p:cNvPicPr>
                <p:nvPr userDrawn="1"/>
              </p:nvPicPr>
              <mc:AlternateContent xmlns:mc="http://schemas.openxmlformats.org/markup-compatibility/2006">
                <mc:Choice xmlns:ma="http://schemas.microsoft.com/office/mac/drawingml/2008/main" xmlns:mv="urn:schemas-microsoft-com:mac:vml" xmlns="" Requires="ma">
                  <p:blipFill>
                    <a:blip r:embed="rId3"/>
                    <a:srcRect l="33165" t="17052" r="49409" b="18150"/>
                    <a:stretch>
                      <a:fillRect/>
                    </a:stretch>
                  </p:blipFill>
                </mc:Choice>
                <mc:Fallback>
                  <p:blipFill>
                    <a:blip r:embed="rId4"/>
                    <a:srcRect l="33165" t="17052" r="49409" b="18150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7315200" y="0"/>
                  <a:ext cx="533400" cy="1447800"/>
                </a:xfrm>
                <a:prstGeom prst="rect">
                  <a:avLst/>
                </a:prstGeom>
              </p:spPr>
            </p:pic>
            <p:pic>
              <p:nvPicPr>
                <p:cNvPr id="11" name="Image 10" descr="keyline_01.png"/>
                <p:cNvPicPr>
                  <a:picLocks noChangeAspect="1"/>
                </p:cNvPicPr>
                <p:nvPr userDrawn="1"/>
              </p:nvPicPr>
              <p:blipFill>
                <a:blip r:embed="rId5"/>
                <a:srcRect l="69704" t="90029" r="25150"/>
                <a:stretch>
                  <a:fillRect/>
                </a:stretch>
              </p:blipFill>
              <p:spPr>
                <a:xfrm>
                  <a:off x="7315200" y="1036638"/>
                  <a:ext cx="489499" cy="17389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33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03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664" r="5718" b="-1"/>
            <a:stretch/>
          </p:blipFill>
          <p:spPr>
            <a:xfrm>
              <a:off x="7472713" y="0"/>
              <a:ext cx="1671287" cy="1413294"/>
            </a:xfrm>
            <a:prstGeom prst="rect">
              <a:avLst/>
            </a:prstGeom>
          </p:spPr>
        </p:pic>
        <p:grpSp>
          <p:nvGrpSpPr>
            <p:cNvPr id="12" name="Grouper 11"/>
            <p:cNvGrpSpPr/>
            <p:nvPr userDrawn="1"/>
          </p:nvGrpSpPr>
          <p:grpSpPr>
            <a:xfrm>
              <a:off x="7315200" y="0"/>
              <a:ext cx="1828800" cy="1676400"/>
              <a:chOff x="7315200" y="0"/>
              <a:chExt cx="1828800" cy="1676400"/>
            </a:xfrm>
          </p:grpSpPr>
          <p:pic>
            <p:nvPicPr>
              <p:cNvPr id="24" name="Image 23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71619" r="7085" b="7919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71619" r="7085" b="7919"/>
                  <a:stretch>
                    <a:fillRect/>
                  </a:stretch>
                </p:blipFill>
              </mc:Fallback>
            </mc:AlternateContent>
            <p:spPr>
              <a:xfrm>
                <a:off x="7315200" y="1219200"/>
                <a:ext cx="1828800" cy="457200"/>
              </a:xfrm>
              <a:prstGeom prst="rect">
                <a:avLst/>
              </a:prstGeom>
            </p:spPr>
          </p:pic>
          <p:grpSp>
            <p:nvGrpSpPr>
              <p:cNvPr id="10" name="Grouper 9"/>
              <p:cNvGrpSpPr/>
              <p:nvPr userDrawn="1"/>
            </p:nvGrpSpPr>
            <p:grpSpPr>
              <a:xfrm>
                <a:off x="7315200" y="0"/>
                <a:ext cx="533400" cy="1447800"/>
                <a:chOff x="7315200" y="0"/>
                <a:chExt cx="533400" cy="1447800"/>
              </a:xfrm>
            </p:grpSpPr>
            <p:pic>
              <p:nvPicPr>
                <p:cNvPr id="26" name="Image 25"/>
                <p:cNvPicPr>
                  <a:picLocks noChangeAspect="1"/>
                </p:cNvPicPr>
                <p:nvPr userDrawn="1"/>
              </p:nvPicPr>
              <mc:AlternateContent xmlns:mc="http://schemas.openxmlformats.org/markup-compatibility/2006">
                <mc:Choice xmlns:ma="http://schemas.microsoft.com/office/mac/drawingml/2008/main" xmlns:mv="urn:schemas-microsoft-com:mac:vml" xmlns="" Requires="ma">
                  <p:blipFill>
                    <a:blip r:embed="rId3"/>
                    <a:srcRect l="33165" t="17052" r="49409" b="18150"/>
                    <a:stretch>
                      <a:fillRect/>
                    </a:stretch>
                  </p:blipFill>
                </mc:Choice>
                <mc:Fallback>
                  <p:blipFill>
                    <a:blip r:embed="rId4"/>
                    <a:srcRect l="33165" t="17052" r="49409" b="18150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7315200" y="0"/>
                  <a:ext cx="533400" cy="1447800"/>
                </a:xfrm>
                <a:prstGeom prst="rect">
                  <a:avLst/>
                </a:prstGeom>
              </p:spPr>
            </p:pic>
            <p:pic>
              <p:nvPicPr>
                <p:cNvPr id="11" name="Image 10" descr="keyline_01.png"/>
                <p:cNvPicPr>
                  <a:picLocks noChangeAspect="1"/>
                </p:cNvPicPr>
                <p:nvPr userDrawn="1"/>
              </p:nvPicPr>
              <p:blipFill>
                <a:blip r:embed="rId5"/>
                <a:srcRect l="69704" t="90029" r="25150"/>
                <a:stretch>
                  <a:fillRect/>
                </a:stretch>
              </p:blipFill>
              <p:spPr>
                <a:xfrm>
                  <a:off x="7315200" y="1036638"/>
                  <a:ext cx="489499" cy="17389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1815321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659160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664" r="5718" b="-1"/>
            <a:stretch/>
          </p:blipFill>
          <p:spPr>
            <a:xfrm>
              <a:off x="7472713" y="0"/>
              <a:ext cx="1671287" cy="1413294"/>
            </a:xfrm>
            <a:prstGeom prst="rect">
              <a:avLst/>
            </a:prstGeom>
          </p:spPr>
        </p:pic>
        <p:grpSp>
          <p:nvGrpSpPr>
            <p:cNvPr id="12" name="Grouper 11"/>
            <p:cNvGrpSpPr/>
            <p:nvPr userDrawn="1"/>
          </p:nvGrpSpPr>
          <p:grpSpPr>
            <a:xfrm>
              <a:off x="7315200" y="0"/>
              <a:ext cx="1828800" cy="1676400"/>
              <a:chOff x="7315200" y="0"/>
              <a:chExt cx="1828800" cy="1676400"/>
            </a:xfrm>
          </p:grpSpPr>
          <p:pic>
            <p:nvPicPr>
              <p:cNvPr id="24" name="Image 23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71619" r="7085" b="7919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71619" r="7085" b="7919"/>
                  <a:stretch>
                    <a:fillRect/>
                  </a:stretch>
                </p:blipFill>
              </mc:Fallback>
            </mc:AlternateContent>
            <p:spPr>
              <a:xfrm>
                <a:off x="7315200" y="1219200"/>
                <a:ext cx="1828800" cy="457200"/>
              </a:xfrm>
              <a:prstGeom prst="rect">
                <a:avLst/>
              </a:prstGeom>
            </p:spPr>
          </p:pic>
          <p:grpSp>
            <p:nvGrpSpPr>
              <p:cNvPr id="10" name="Grouper 9"/>
              <p:cNvGrpSpPr/>
              <p:nvPr userDrawn="1"/>
            </p:nvGrpSpPr>
            <p:grpSpPr>
              <a:xfrm>
                <a:off x="7315200" y="0"/>
                <a:ext cx="533400" cy="1447800"/>
                <a:chOff x="7315200" y="0"/>
                <a:chExt cx="533400" cy="1447800"/>
              </a:xfrm>
            </p:grpSpPr>
            <p:pic>
              <p:nvPicPr>
                <p:cNvPr id="26" name="Image 25"/>
                <p:cNvPicPr>
                  <a:picLocks noChangeAspect="1"/>
                </p:cNvPicPr>
                <p:nvPr userDrawn="1"/>
              </p:nvPicPr>
              <mc:AlternateContent xmlns:mc="http://schemas.openxmlformats.org/markup-compatibility/2006">
                <mc:Choice xmlns:ma="http://schemas.microsoft.com/office/mac/drawingml/2008/main" xmlns:mv="urn:schemas-microsoft-com:mac:vml" xmlns="" Requires="ma">
                  <p:blipFill>
                    <a:blip r:embed="rId3"/>
                    <a:srcRect l="33165" t="17052" r="49409" b="18150"/>
                    <a:stretch>
                      <a:fillRect/>
                    </a:stretch>
                  </p:blipFill>
                </mc:Choice>
                <mc:Fallback>
                  <p:blipFill>
                    <a:blip r:embed="rId4"/>
                    <a:srcRect l="33165" t="17052" r="49409" b="18150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7315200" y="0"/>
                  <a:ext cx="533400" cy="1447800"/>
                </a:xfrm>
                <a:prstGeom prst="rect">
                  <a:avLst/>
                </a:prstGeom>
              </p:spPr>
            </p:pic>
            <p:pic>
              <p:nvPicPr>
                <p:cNvPr id="11" name="Image 10" descr="keyline_01.png"/>
                <p:cNvPicPr>
                  <a:picLocks noChangeAspect="1"/>
                </p:cNvPicPr>
                <p:nvPr userDrawn="1"/>
              </p:nvPicPr>
              <p:blipFill>
                <a:blip r:embed="rId5"/>
                <a:srcRect l="69704" t="90029" r="25150"/>
                <a:stretch>
                  <a:fillRect/>
                </a:stretch>
              </p:blipFill>
              <p:spPr>
                <a:xfrm>
                  <a:off x="7315200" y="1036638"/>
                  <a:ext cx="489499" cy="17389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06030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48072" y="0"/>
            <a:ext cx="8495928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9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 smtClean="0"/>
              <a:t>Add a photo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715000" y="5418000"/>
            <a:ext cx="2057400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b="1" dirty="0" smtClean="0"/>
              <a:t>PEFC Council</a:t>
            </a:r>
            <a:endParaRPr lang="en-GB" altLang="en-US" sz="1050" dirty="0" smtClean="0"/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 smtClean="0"/>
              <a:t>World Trade </a:t>
            </a:r>
            <a:r>
              <a:rPr lang="en-GB" altLang="en-US" sz="1050" dirty="0" err="1" smtClean="0"/>
              <a:t>Center</a:t>
            </a:r>
            <a:r>
              <a:rPr lang="en-GB" altLang="en-US" sz="1050" dirty="0" smtClean="0"/>
              <a:t> 1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 smtClean="0"/>
              <a:t>10, route de </a:t>
            </a:r>
            <a:r>
              <a:rPr lang="en-GB" altLang="en-US" sz="1050" dirty="0" err="1" smtClean="0"/>
              <a:t>l’Aéroport</a:t>
            </a:r>
            <a:endParaRPr lang="en-GB" altLang="en-US" sz="1050" dirty="0" smtClean="0"/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 smtClean="0"/>
              <a:t>CH-1215 Geneva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 smtClean="0"/>
              <a:t>Switzerland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 smtClean="0"/>
              <a:t>Tel. +41 22 799 45 40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 smtClean="0">
                <a:solidFill>
                  <a:schemeClr val="accent3"/>
                </a:solidFill>
              </a:rPr>
              <a:t>info@pefc.org</a:t>
            </a:r>
            <a:endParaRPr lang="fr-CH" altLang="en-US" sz="105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 smtClean="0"/>
              <a:t>Add a photo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  <a:endParaRPr lang="en-US" noProof="0" dirty="0"/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0"/>
            <a:endParaRPr lang="en-US" noProof="0" dirty="0" smtClean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/>
          <a:srcRect l="12662" r="13312" b="6494"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500" b="1" dirty="0">
                <a:solidFill>
                  <a:schemeClr val="accent2"/>
                </a:solidFill>
              </a:rPr>
              <a:t>PEFC Council</a:t>
            </a:r>
            <a:endParaRPr lang="en-GB" altLang="en-US" sz="1500" dirty="0">
              <a:solidFill>
                <a:schemeClr val="accent2"/>
              </a:solidFill>
            </a:endParaRP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chemeClr val="accent2"/>
                </a:solidFill>
              </a:rPr>
              <a:t>World Trade </a:t>
            </a:r>
            <a:r>
              <a:rPr lang="en-GB" altLang="en-US" sz="1500" dirty="0" err="1">
                <a:solidFill>
                  <a:schemeClr val="accent2"/>
                </a:solidFill>
              </a:rPr>
              <a:t>Center</a:t>
            </a:r>
            <a:r>
              <a:rPr lang="en-GB" altLang="en-US" sz="1500" dirty="0">
                <a:solidFill>
                  <a:schemeClr val="accent2"/>
                </a:solidFill>
              </a:rPr>
              <a:t> 1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500" dirty="0" smtClean="0">
                <a:solidFill>
                  <a:schemeClr val="accent2"/>
                </a:solidFill>
              </a:rPr>
              <a:t>10, route </a:t>
            </a:r>
            <a:r>
              <a:rPr lang="en-GB" altLang="en-US" sz="1500" dirty="0">
                <a:solidFill>
                  <a:schemeClr val="accent2"/>
                </a:solidFill>
              </a:rPr>
              <a:t>de </a:t>
            </a:r>
            <a:r>
              <a:rPr lang="en-GB" altLang="en-US" sz="1500" dirty="0" err="1" smtClean="0">
                <a:solidFill>
                  <a:schemeClr val="accent2"/>
                </a:solidFill>
              </a:rPr>
              <a:t>l’Aéroport</a:t>
            </a:r>
            <a:endParaRPr lang="en-GB" altLang="en-US" sz="1500" dirty="0">
              <a:solidFill>
                <a:schemeClr val="accent2"/>
              </a:solidFill>
            </a:endParaRP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chemeClr val="accent2"/>
                </a:solidFill>
              </a:rPr>
              <a:t>CH-1215</a:t>
            </a:r>
            <a:r>
              <a:rPr lang="fr-CH" altLang="en-US" sz="1500" dirty="0" smtClean="0">
                <a:solidFill>
                  <a:schemeClr val="accent2"/>
                </a:solidFill>
              </a:rPr>
              <a:t> Geneva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 smtClean="0">
                <a:solidFill>
                  <a:schemeClr val="accent2"/>
                </a:solidFill>
              </a:rPr>
              <a:t>Switzerland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 smtClean="0">
                <a:solidFill>
                  <a:schemeClr val="accent2"/>
                </a:solidFill>
              </a:rPr>
              <a:t>Tel. +41 22 799 45 40</a:t>
            </a:r>
          </a:p>
          <a:p>
            <a:pPr algn="l">
              <a:lnSpc>
                <a:spcPct val="1000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500" dirty="0" smtClean="0">
                <a:solidFill>
                  <a:schemeClr val="accent3"/>
                </a:solidFill>
              </a:rPr>
              <a:t>info</a:t>
            </a:r>
            <a:r>
              <a:rPr lang="fr-CH" altLang="en-US" sz="1500" dirty="0">
                <a:solidFill>
                  <a:schemeClr val="accent3"/>
                </a:solidFill>
              </a:rPr>
              <a:t>@pefc.org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2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 userDrawn="1"/>
        </p:nvSpPr>
        <p:spPr bwMode="gray">
          <a:xfrm>
            <a:off x="6172200" y="6418349"/>
            <a:ext cx="15240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200" dirty="0" smtClean="0">
                <a:solidFill>
                  <a:srgbClr val="005295"/>
                </a:solidFill>
              </a:rPr>
              <a:t>#</a:t>
            </a:r>
            <a:r>
              <a:rPr lang="en-US" sz="1200" dirty="0" err="1" smtClean="0">
                <a:solidFill>
                  <a:srgbClr val="005295"/>
                </a:solidFill>
              </a:rPr>
              <a:t>pefc</a:t>
            </a:r>
            <a:endParaRPr lang="en-US" sz="1200" dirty="0">
              <a:solidFill>
                <a:srgbClr val="005295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172200" y="54102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 sz="1200" b="1" dirty="0" smtClean="0">
                <a:solidFill>
                  <a:srgbClr val="006225"/>
                </a:solidFill>
              </a:rPr>
              <a:t>Promoting</a:t>
            </a:r>
            <a:br>
              <a:rPr lang="en-US" sz="1200" b="1" dirty="0" smtClean="0">
                <a:solidFill>
                  <a:srgbClr val="006225"/>
                </a:solidFill>
              </a:rPr>
            </a:br>
            <a:r>
              <a:rPr lang="en-US" sz="1200" b="1" dirty="0" smtClean="0">
                <a:solidFill>
                  <a:srgbClr val="006225"/>
                </a:solidFill>
              </a:rPr>
              <a:t>Sustainable Forest</a:t>
            </a:r>
            <a:br>
              <a:rPr lang="en-US" sz="1200" b="1" dirty="0" smtClean="0">
                <a:solidFill>
                  <a:srgbClr val="006225"/>
                </a:solidFill>
              </a:rPr>
            </a:br>
            <a:r>
              <a:rPr lang="en-US" sz="1200" b="1" dirty="0" smtClean="0">
                <a:solidFill>
                  <a:srgbClr val="006225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4990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715000" y="5418000"/>
            <a:ext cx="2057400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b="1" dirty="0" smtClean="0">
                <a:solidFill>
                  <a:srgbClr val="343434"/>
                </a:solidFill>
              </a:rPr>
              <a:t>PEFC Council</a:t>
            </a:r>
            <a:endParaRPr lang="en-GB" altLang="en-US" sz="1050" dirty="0" smtClean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 smtClean="0">
                <a:solidFill>
                  <a:srgbClr val="343434"/>
                </a:solidFill>
              </a:rPr>
              <a:t>World Trade </a:t>
            </a:r>
            <a:r>
              <a:rPr lang="en-GB" altLang="en-US" sz="1050" dirty="0" err="1" smtClean="0">
                <a:solidFill>
                  <a:srgbClr val="343434"/>
                </a:solidFill>
              </a:rPr>
              <a:t>Center</a:t>
            </a:r>
            <a:r>
              <a:rPr lang="en-GB" altLang="en-US" sz="1050" dirty="0" smtClean="0">
                <a:solidFill>
                  <a:srgbClr val="343434"/>
                </a:solidFill>
              </a:rPr>
              <a:t> 1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en-GB" altLang="en-US" sz="1050" dirty="0" smtClean="0">
                <a:solidFill>
                  <a:srgbClr val="343434"/>
                </a:solidFill>
              </a:rPr>
              <a:t>10, route de </a:t>
            </a:r>
            <a:r>
              <a:rPr lang="en-GB" altLang="en-US" sz="1050" dirty="0" err="1" smtClean="0">
                <a:solidFill>
                  <a:srgbClr val="343434"/>
                </a:solidFill>
              </a:rPr>
              <a:t>l’Aéroport</a:t>
            </a:r>
            <a:endParaRPr lang="en-GB" altLang="en-US" sz="1050" dirty="0" smtClean="0">
              <a:solidFill>
                <a:srgbClr val="343434"/>
              </a:solidFill>
            </a:endParaRP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 smtClean="0">
                <a:solidFill>
                  <a:srgbClr val="343434"/>
                </a:solidFill>
              </a:rPr>
              <a:t>CH-1215 Geneva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 smtClean="0">
                <a:solidFill>
                  <a:srgbClr val="343434"/>
                </a:solidFill>
              </a:rPr>
              <a:t>Switzerland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 smtClean="0">
                <a:solidFill>
                  <a:srgbClr val="343434"/>
                </a:solidFill>
              </a:rPr>
              <a:t>Tel. +41 22 799 45 40</a:t>
            </a:r>
          </a:p>
          <a:p>
            <a:pPr algn="r">
              <a:lnSpc>
                <a:spcPts val="1200"/>
              </a:lnSpc>
              <a:spcBef>
                <a:spcPct val="5000"/>
              </a:spcBef>
              <a:buFont typeface="Zapf Dingbats"/>
              <a:buNone/>
            </a:pPr>
            <a:r>
              <a:rPr lang="fr-CH" altLang="en-US" sz="1050" dirty="0" smtClean="0">
                <a:solidFill>
                  <a:srgbClr val="005295"/>
                </a:solidFill>
              </a:rPr>
              <a:t>info@pefc.org</a:t>
            </a:r>
            <a:endParaRPr lang="fr-CH" altLang="en-US" sz="1050" dirty="0">
              <a:solidFill>
                <a:srgbClr val="0052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3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88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0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8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/>
          <a:srcRect l="3000" r="16456"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9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663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4" r="5718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454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8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8072" y="0"/>
            <a:ext cx="8495928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4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8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15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80949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1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 smtClean="0"/>
              <a:t>Add a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1377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0618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0154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9057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 smtClean="0"/>
              <a:t>Add a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1850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  <a:endParaRPr lang="en-US" noProof="0" dirty="0"/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0"/>
            <a:endParaRPr lang="en-US" noProof="0" dirty="0" smtClean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4554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2615318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AAAAA">
                  <a:lumMod val="50000"/>
                </a:srgbClr>
              </a:solidFill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529537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/>
          <a:srcRect l="12662" r="13312" b="6494"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rgbClr val="005295"/>
                </a:solidFill>
              </a:rPr>
              <a:t>www.pefc.org</a:t>
            </a:r>
            <a:endParaRPr lang="en-GB" sz="1700" dirty="0">
              <a:solidFill>
                <a:srgbClr val="005295"/>
              </a:solidFill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b="1" dirty="0">
                <a:solidFill>
                  <a:srgbClr val="006225"/>
                </a:solidFill>
              </a:rPr>
              <a:t>PEFC Council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>
                <a:solidFill>
                  <a:srgbClr val="006225"/>
                </a:solidFill>
              </a:rPr>
              <a:t>World Trade </a:t>
            </a:r>
            <a:r>
              <a:rPr lang="en-GB" altLang="en-US" sz="1500" dirty="0" err="1">
                <a:solidFill>
                  <a:srgbClr val="006225"/>
                </a:solidFill>
              </a:rPr>
              <a:t>Center</a:t>
            </a:r>
            <a:r>
              <a:rPr lang="en-GB" altLang="en-US" sz="1500" dirty="0">
                <a:solidFill>
                  <a:srgbClr val="006225"/>
                </a:solidFill>
              </a:rPr>
              <a:t> 1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en-GB" altLang="en-US" sz="1500" dirty="0" smtClean="0">
                <a:solidFill>
                  <a:srgbClr val="006225"/>
                </a:solidFill>
              </a:rPr>
              <a:t>10, route </a:t>
            </a:r>
            <a:r>
              <a:rPr lang="en-GB" altLang="en-US" sz="1500" dirty="0">
                <a:solidFill>
                  <a:srgbClr val="006225"/>
                </a:solidFill>
              </a:rPr>
              <a:t>de </a:t>
            </a:r>
            <a:r>
              <a:rPr lang="en-GB" altLang="en-US" sz="1500" dirty="0" err="1" smtClean="0">
                <a:solidFill>
                  <a:srgbClr val="006225"/>
                </a:solidFill>
              </a:rPr>
              <a:t>l’Aéroport</a:t>
            </a:r>
            <a:endParaRPr lang="en-GB" altLang="en-US" sz="1500" dirty="0">
              <a:solidFill>
                <a:srgbClr val="006225"/>
              </a:solidFill>
            </a:endParaRP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>
                <a:solidFill>
                  <a:srgbClr val="006225"/>
                </a:solidFill>
              </a:rPr>
              <a:t>CH-1215</a:t>
            </a:r>
            <a:r>
              <a:rPr lang="fr-CH" altLang="en-US" sz="1500" dirty="0" smtClean="0">
                <a:solidFill>
                  <a:srgbClr val="006225"/>
                </a:solidFill>
              </a:rPr>
              <a:t> Geneva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 smtClean="0">
                <a:solidFill>
                  <a:srgbClr val="006225"/>
                </a:solidFill>
              </a:rPr>
              <a:t>Switzerland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 smtClean="0">
                <a:solidFill>
                  <a:srgbClr val="006225"/>
                </a:solidFill>
              </a:rPr>
              <a:t>Tel. +41 22 799 45 40</a:t>
            </a:r>
          </a:p>
          <a:p>
            <a:pPr>
              <a:spcBef>
                <a:spcPct val="5000"/>
              </a:spcBef>
              <a:buFont typeface="Zapf Dingbats"/>
              <a:buNone/>
            </a:pPr>
            <a:r>
              <a:rPr lang="fr-CH" altLang="en-US" sz="1500" dirty="0" smtClean="0">
                <a:solidFill>
                  <a:srgbClr val="005295"/>
                </a:solidFill>
              </a:rPr>
              <a:t>info</a:t>
            </a:r>
            <a:r>
              <a:rPr lang="fr-CH" altLang="en-US" sz="1500" dirty="0">
                <a:solidFill>
                  <a:srgbClr val="005295"/>
                </a:solidFill>
              </a:rPr>
              <a:t>@pefc.org</a:t>
            </a:r>
          </a:p>
        </p:txBody>
      </p:sp>
    </p:spTree>
    <p:extLst>
      <p:ext uri="{BB962C8B-B14F-4D97-AF65-F5344CB8AC3E}">
        <p14:creationId xmlns:p14="http://schemas.microsoft.com/office/powerpoint/2010/main" val="227283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616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664" r="5718" b="-1"/>
            <a:stretch/>
          </p:blipFill>
          <p:spPr>
            <a:xfrm>
              <a:off x="7472713" y="0"/>
              <a:ext cx="1671287" cy="1413294"/>
            </a:xfrm>
            <a:prstGeom prst="rect">
              <a:avLst/>
            </a:prstGeom>
          </p:spPr>
        </p:pic>
        <p:grpSp>
          <p:nvGrpSpPr>
            <p:cNvPr id="12" name="Grouper 11"/>
            <p:cNvGrpSpPr/>
            <p:nvPr userDrawn="1"/>
          </p:nvGrpSpPr>
          <p:grpSpPr>
            <a:xfrm>
              <a:off x="7315200" y="0"/>
              <a:ext cx="1828800" cy="1676400"/>
              <a:chOff x="7315200" y="0"/>
              <a:chExt cx="1828800" cy="1676400"/>
            </a:xfrm>
          </p:grpSpPr>
          <p:pic>
            <p:nvPicPr>
              <p:cNvPr id="24" name="Image 23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71619" r="7085" b="7919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71619" r="7085" b="7919"/>
                  <a:stretch>
                    <a:fillRect/>
                  </a:stretch>
                </p:blipFill>
              </mc:Fallback>
            </mc:AlternateContent>
            <p:spPr>
              <a:xfrm>
                <a:off x="7315200" y="1219200"/>
                <a:ext cx="1828800" cy="457200"/>
              </a:xfrm>
              <a:prstGeom prst="rect">
                <a:avLst/>
              </a:prstGeom>
            </p:spPr>
          </p:pic>
          <p:grpSp>
            <p:nvGrpSpPr>
              <p:cNvPr id="10" name="Grouper 9"/>
              <p:cNvGrpSpPr/>
              <p:nvPr userDrawn="1"/>
            </p:nvGrpSpPr>
            <p:grpSpPr>
              <a:xfrm>
                <a:off x="7315200" y="0"/>
                <a:ext cx="533400" cy="1447800"/>
                <a:chOff x="7315200" y="0"/>
                <a:chExt cx="533400" cy="1447800"/>
              </a:xfrm>
            </p:grpSpPr>
            <p:pic>
              <p:nvPicPr>
                <p:cNvPr id="26" name="Image 25"/>
                <p:cNvPicPr>
                  <a:picLocks noChangeAspect="1"/>
                </p:cNvPicPr>
                <p:nvPr userDrawn="1"/>
              </p:nvPicPr>
              <mc:AlternateContent xmlns:mc="http://schemas.openxmlformats.org/markup-compatibility/2006">
                <mc:Choice xmlns:ma="http://schemas.microsoft.com/office/mac/drawingml/2008/main" xmlns:mv="urn:schemas-microsoft-com:mac:vml" xmlns="" Requires="ma">
                  <p:blipFill>
                    <a:blip r:embed="rId3"/>
                    <a:srcRect l="33165" t="17052" r="49409" b="18150"/>
                    <a:stretch>
                      <a:fillRect/>
                    </a:stretch>
                  </p:blipFill>
                </mc:Choice>
                <mc:Fallback>
                  <p:blipFill>
                    <a:blip r:embed="rId4"/>
                    <a:srcRect l="33165" t="17052" r="49409" b="18150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7315200" y="0"/>
                  <a:ext cx="533400" cy="1447800"/>
                </a:xfrm>
                <a:prstGeom prst="rect">
                  <a:avLst/>
                </a:prstGeom>
              </p:spPr>
            </p:pic>
            <p:pic>
              <p:nvPicPr>
                <p:cNvPr id="11" name="Image 10" descr="keyline_01.png"/>
                <p:cNvPicPr>
                  <a:picLocks noChangeAspect="1"/>
                </p:cNvPicPr>
                <p:nvPr userDrawn="1"/>
              </p:nvPicPr>
              <p:blipFill>
                <a:blip r:embed="rId5"/>
                <a:srcRect l="69704" t="90029" r="25150"/>
                <a:stretch>
                  <a:fillRect/>
                </a:stretch>
              </p:blipFill>
              <p:spPr>
                <a:xfrm>
                  <a:off x="7315200" y="1036638"/>
                  <a:ext cx="489499" cy="17389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254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0557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664" r="5718" b="-1"/>
            <a:stretch/>
          </p:blipFill>
          <p:spPr>
            <a:xfrm>
              <a:off x="7472713" y="0"/>
              <a:ext cx="1671287" cy="1413294"/>
            </a:xfrm>
            <a:prstGeom prst="rect">
              <a:avLst/>
            </a:prstGeom>
          </p:spPr>
        </p:pic>
        <p:grpSp>
          <p:nvGrpSpPr>
            <p:cNvPr id="12" name="Grouper 11"/>
            <p:cNvGrpSpPr/>
            <p:nvPr userDrawn="1"/>
          </p:nvGrpSpPr>
          <p:grpSpPr>
            <a:xfrm>
              <a:off x="7315200" y="0"/>
              <a:ext cx="1828800" cy="1676400"/>
              <a:chOff x="7315200" y="0"/>
              <a:chExt cx="1828800" cy="1676400"/>
            </a:xfrm>
          </p:grpSpPr>
          <p:pic>
            <p:nvPicPr>
              <p:cNvPr id="24" name="Image 23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3"/>
                  <a:srcRect l="33165" t="71619" r="7085" b="7919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71619" r="7085" b="7919"/>
                  <a:stretch>
                    <a:fillRect/>
                  </a:stretch>
                </p:blipFill>
              </mc:Fallback>
            </mc:AlternateContent>
            <p:spPr>
              <a:xfrm>
                <a:off x="7315200" y="1219200"/>
                <a:ext cx="1828800" cy="457200"/>
              </a:xfrm>
              <a:prstGeom prst="rect">
                <a:avLst/>
              </a:prstGeom>
            </p:spPr>
          </p:pic>
          <p:grpSp>
            <p:nvGrpSpPr>
              <p:cNvPr id="10" name="Grouper 9"/>
              <p:cNvGrpSpPr/>
              <p:nvPr userDrawn="1"/>
            </p:nvGrpSpPr>
            <p:grpSpPr>
              <a:xfrm>
                <a:off x="7315200" y="0"/>
                <a:ext cx="533400" cy="1447800"/>
                <a:chOff x="7315200" y="0"/>
                <a:chExt cx="533400" cy="1447800"/>
              </a:xfrm>
            </p:grpSpPr>
            <p:pic>
              <p:nvPicPr>
                <p:cNvPr id="26" name="Image 25"/>
                <p:cNvPicPr>
                  <a:picLocks noChangeAspect="1"/>
                </p:cNvPicPr>
                <p:nvPr userDrawn="1"/>
              </p:nvPicPr>
              <mc:AlternateContent xmlns:mc="http://schemas.openxmlformats.org/markup-compatibility/2006">
                <mc:Choice xmlns:ma="http://schemas.microsoft.com/office/mac/drawingml/2008/main" xmlns:mv="urn:schemas-microsoft-com:mac:vml" xmlns="" Requires="ma">
                  <p:blipFill>
                    <a:blip r:embed="rId3"/>
                    <a:srcRect l="33165" t="17052" r="49409" b="18150"/>
                    <a:stretch>
                      <a:fillRect/>
                    </a:stretch>
                  </p:blipFill>
                </mc:Choice>
                <mc:Fallback>
                  <p:blipFill>
                    <a:blip r:embed="rId4"/>
                    <a:srcRect l="33165" t="17052" r="49409" b="18150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7315200" y="0"/>
                  <a:ext cx="533400" cy="1447800"/>
                </a:xfrm>
                <a:prstGeom prst="rect">
                  <a:avLst/>
                </a:prstGeom>
              </p:spPr>
            </p:pic>
            <p:pic>
              <p:nvPicPr>
                <p:cNvPr id="11" name="Image 10" descr="keyline_01.png"/>
                <p:cNvPicPr>
                  <a:picLocks noChangeAspect="1"/>
                </p:cNvPicPr>
                <p:nvPr userDrawn="1"/>
              </p:nvPicPr>
              <p:blipFill>
                <a:blip r:embed="rId5"/>
                <a:srcRect l="69704" t="90029" r="25150"/>
                <a:stretch>
                  <a:fillRect/>
                </a:stretch>
              </p:blipFill>
              <p:spPr>
                <a:xfrm>
                  <a:off x="7315200" y="1036638"/>
                  <a:ext cx="489499" cy="17389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8692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79784-B491-434D-9ADB-C0A58CFE8EA7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61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2-mediu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 userDrawn="1"/>
        </p:nvSpPr>
        <p:spPr bwMode="gray">
          <a:xfrm>
            <a:off x="6172200" y="6418349"/>
            <a:ext cx="15240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pefc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172200" y="54102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Promoting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Forest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7172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715000" y="5418000"/>
            <a:ext cx="2057400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PEFC Council</a:t>
            </a:r>
            <a:endParaRPr kumimoji="0" lang="en-GB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 pitchFamily="34" charset="0"/>
            </a:endParaRPr>
          </a:p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en-GB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World Trade </a:t>
            </a:r>
            <a:r>
              <a:rPr kumimoji="0" lang="en-GB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Center</a:t>
            </a:r>
            <a:r>
              <a:rPr kumimoji="0" lang="en-GB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 1</a:t>
            </a:r>
          </a:p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en-GB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10, route de </a:t>
            </a:r>
            <a:r>
              <a:rPr kumimoji="0" lang="en-GB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l’Aéroport</a:t>
            </a:r>
            <a:endParaRPr kumimoji="0" lang="en-GB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 pitchFamily="34" charset="0"/>
            </a:endParaRPr>
          </a:p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CH-1215 Geneva</a:t>
            </a:r>
          </a:p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Switzerland</a:t>
            </a:r>
          </a:p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Tel. +41 22 799 45 40</a:t>
            </a:r>
          </a:p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 pitchFamily="34" charset="0"/>
              </a:rPr>
              <a:t>info@pefc.org</a:t>
            </a:r>
            <a:endParaRPr kumimoji="0" lang="fr-CH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3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5317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4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7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864" y="0"/>
            <a:ext cx="5796136" cy="546735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2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/>
          <a:srcRect l="3000" r="16456"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700" dirty="0" err="1" smtClean="0">
                <a:solidFill>
                  <a:schemeClr val="accent3"/>
                </a:solidFill>
              </a:rPr>
              <a:t>www.pefc.org</a:t>
            </a:r>
            <a:endParaRPr lang="en-GB" sz="1700" dirty="0">
              <a:solidFill>
                <a:schemeClr val="accent3"/>
              </a:solidFill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2" y="0"/>
            <a:ext cx="8853823" cy="59055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1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5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7018"/>
            <a:ext cx="1752600" cy="14137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" name="Grouper 17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2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1" name="Image 20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28" name="Image 27" descr="keyline_01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961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662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82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74" y="16441"/>
            <a:ext cx="1718929" cy="16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368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X:\PEFC\Communication\Photos\2014\Random photos of Asia\Picture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1136" y="1215"/>
            <a:ext cx="1712864" cy="15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194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0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48072" y="0"/>
            <a:ext cx="8495928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54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50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6" y="0"/>
            <a:ext cx="1830712" cy="16439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er 17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19" name="Image 18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2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1" name="Image 20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28" name="Image 27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7537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9846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917423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66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 smtClean="0"/>
              <a:t>Add a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9942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6757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0306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1839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 smtClean="0"/>
              <a:t>Add a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604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2669400"/>
            <a:ext cx="340995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2993400"/>
            <a:ext cx="3409950" cy="1350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 sz="2000"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2200"/>
            </a:lvl4pPr>
            <a:lvl5pPr>
              <a:defRPr sz="2200"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  <a:endParaRPr lang="en-US" noProof="0" dirty="0"/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2669400"/>
            <a:ext cx="34036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2993400"/>
            <a:ext cx="3403600" cy="1350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0"/>
            <a:endParaRPr lang="en-US" noProof="0" dirty="0" smtClean="0"/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4498200"/>
            <a:ext cx="3409950" cy="3240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5038" y="4822200"/>
            <a:ext cx="3409950" cy="1275388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27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4495800"/>
            <a:ext cx="3403600" cy="324000"/>
          </a:xfrm>
          <a:solidFill>
            <a:schemeClr val="tx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2000" y="4819800"/>
            <a:ext cx="3403600" cy="1277788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22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7040562" cy="1173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83674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1579562" cy="868362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14600" y="1341438"/>
            <a:ext cx="5461000" cy="868362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324000" indent="-1800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  <a:p>
            <a:pPr lvl="1"/>
            <a:endParaRPr lang="en-US" noProof="0" dirty="0"/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35038" y="2408400"/>
            <a:ext cx="1579562" cy="89995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14600" y="2408400"/>
            <a:ext cx="5461000" cy="89995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 sz="2000" b="1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35038" y="3475200"/>
            <a:ext cx="1579562" cy="944400"/>
          </a:xfrm>
          <a:solidFill>
            <a:schemeClr val="accent3"/>
          </a:solidFill>
          <a:ln w="9525">
            <a:solidFill>
              <a:schemeClr val="accent3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14600" y="3475200"/>
            <a:ext cx="5461000" cy="944400"/>
          </a:xfrm>
          <a:ln w="9525">
            <a:solidFill>
              <a:schemeClr val="accent3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35038" y="4618200"/>
            <a:ext cx="1579562" cy="944400"/>
          </a:xfrm>
          <a:solidFill>
            <a:schemeClr val="tx2"/>
          </a:solidFill>
          <a:ln w="9525"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14600" y="4618200"/>
            <a:ext cx="5461000" cy="944400"/>
          </a:xfrm>
          <a:ln w="9525">
            <a:solidFill>
              <a:schemeClr val="tx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tx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tx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17142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105" r="17291" b="4618"/>
          <a:stretch/>
        </p:blipFill>
        <p:spPr>
          <a:xfrm>
            <a:off x="7416824" y="0"/>
            <a:ext cx="1727176" cy="1676400"/>
          </a:xfrm>
          <a:prstGeom prst="rect">
            <a:avLst/>
          </a:prstGeom>
        </p:spPr>
      </p:pic>
      <p:grpSp>
        <p:nvGrpSpPr>
          <p:cNvPr id="18" name="Grouper 17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19" name="Image 18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2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1" name="Image 20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28" name="Image 27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0329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35038" y="1341438"/>
            <a:ext cx="340995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5038" y="1752600"/>
            <a:ext cx="340995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1341438"/>
            <a:ext cx="3403600" cy="411162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 level 1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572000" y="1752600"/>
            <a:ext cx="3403600" cy="4344988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324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504000">
              <a:buClr>
                <a:schemeClr val="accent1"/>
              </a:buClr>
              <a:defRPr sz="1600" b="0"/>
            </a:lvl2pPr>
            <a:lvl3pPr indent="0">
              <a:buNone/>
              <a:defRPr/>
            </a:lvl3pPr>
            <a:lvl4pPr marL="684000" indent="-180000">
              <a:buClr>
                <a:schemeClr val="accent1"/>
              </a:buClr>
              <a:buFont typeface="Arial" pitchFamily="34" charset="0"/>
              <a:buChar char="•"/>
              <a:defRPr sz="1400"/>
            </a:lvl4pPr>
          </a:lstStyle>
          <a:p>
            <a:pPr marL="324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noProof="0" dirty="0" smtClean="0"/>
              <a:t>Body text comes here</a:t>
            </a:r>
          </a:p>
        </p:txBody>
      </p:sp>
    </p:spTree>
    <p:extLst>
      <p:ext uri="{BB962C8B-B14F-4D97-AF65-F5344CB8AC3E}">
        <p14:creationId xmlns:p14="http://schemas.microsoft.com/office/powerpoint/2010/main" val="32670440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003-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352800" y="0"/>
            <a:ext cx="5791200" cy="54864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Image 18" descr="mask_large_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0" name="Image 19" descr="mask_large_whit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46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Thank you!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Box 9"/>
          <p:cNvSpPr>
            <a:spLocks noGrp="1" noChangeArrowheads="1"/>
          </p:cNvSpPr>
          <p:nvPr userDrawn="1"/>
        </p:nvSpPr>
        <p:spPr bwMode="auto">
          <a:xfrm>
            <a:off x="457200" y="4114800"/>
            <a:ext cx="2667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en-GB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PEFC Council</a:t>
            </a:r>
            <a:endParaRPr kumimoji="0" lang="en-GB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6225"/>
              </a:solidFill>
              <a:effectLst/>
              <a:uLnTx/>
              <a:uFillTx/>
              <a:latin typeface="Arial" pitchFamily="34" charset="0"/>
            </a:endParaRPr>
          </a:p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World Trade </a:t>
            </a:r>
            <a:r>
              <a:rPr kumimoji="0" lang="en-GB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Center</a:t>
            </a: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 1</a:t>
            </a:r>
          </a:p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en-GB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10, route </a:t>
            </a:r>
            <a:r>
              <a:rPr kumimoji="0" lang="en-GB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de </a:t>
            </a:r>
            <a:r>
              <a:rPr kumimoji="0" lang="en-GB" alt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l’Aéroport</a:t>
            </a:r>
            <a:endParaRPr kumimoji="0" lang="en-GB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6225"/>
              </a:solidFill>
              <a:effectLst/>
              <a:uLnTx/>
              <a:uFillTx/>
              <a:latin typeface="Arial" pitchFamily="34" charset="0"/>
            </a:endParaRPr>
          </a:p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CH-1215</a:t>
            </a:r>
            <a:r>
              <a:rPr kumimoji="0" lang="fr-CH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 Geneva</a:t>
            </a:r>
          </a:p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Switzerland</a:t>
            </a:r>
          </a:p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 pitchFamily="34" charset="0"/>
              </a:rPr>
              <a:t>Tel. +41 22 799 45 40</a:t>
            </a:r>
          </a:p>
          <a:p>
            <a:pPr marL="1714500" marR="0" lvl="0" indent="-1714500" algn="l" defTabSz="914400" rtl="0" eaLnBrk="0" fontAlgn="auto" latinLnBrk="0" hangingPunct="0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 pitchFamily="34" charset="0"/>
              </a:rPr>
              <a:t>info</a:t>
            </a:r>
            <a:r>
              <a:rPr kumimoji="0" lang="fr-CH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 pitchFamily="34" charset="0"/>
              </a:rPr>
              <a:t>@pefc.org</a:t>
            </a:r>
          </a:p>
        </p:txBody>
      </p:sp>
    </p:spTree>
    <p:extLst>
      <p:ext uri="{BB962C8B-B14F-4D97-AF65-F5344CB8AC3E}">
        <p14:creationId xmlns:p14="http://schemas.microsoft.com/office/powerpoint/2010/main" val="141928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53425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700213"/>
            <a:ext cx="4100512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5288" y="3971925"/>
            <a:ext cx="4100512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00213"/>
            <a:ext cx="4100513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11188" y="6381750"/>
            <a:ext cx="1512887" cy="142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5288" y="6524625"/>
            <a:ext cx="1728787" cy="1444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95288" y="6381750"/>
            <a:ext cx="215900" cy="1428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7AFB1-C2DD-4B3C-AB52-3E81869C8B1F}" type="slidenum"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5715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F69F0B-81E1-4736-9814-D4714800337A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4833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02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grpSp>
        <p:nvGrpSpPr>
          <p:cNvPr id="23" name="Grouper 2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7" name="Image 26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8" name="Image 27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 userDrawn="1"/>
        </p:nvSpPr>
        <p:spPr bwMode="gray">
          <a:xfrm>
            <a:off x="6172200" y="6418349"/>
            <a:ext cx="15240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pefc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6172200" y="5410200"/>
            <a:ext cx="152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Promoting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Forest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40580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01-mediu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8839200" cy="6629400"/>
          </a:xfrm>
          <a:prstGeom prst="rect">
            <a:avLst/>
          </a:prstGeom>
        </p:spPr>
      </p:pic>
      <p:grpSp>
        <p:nvGrpSpPr>
          <p:cNvPr id="19" name="Grouper 18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20" name="Image 19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21" name="Image 20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9"/>
          <p:cNvSpPr>
            <a:spLocks noGrp="1" noChangeArrowheads="1"/>
          </p:cNvSpPr>
          <p:nvPr userDrawn="1"/>
        </p:nvSpPr>
        <p:spPr bwMode="auto">
          <a:xfrm>
            <a:off x="5715000" y="5418000"/>
            <a:ext cx="2057400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0" indent="-1714500" eaLnBrk="0" hangingPunct="0">
              <a:spcBef>
                <a:spcPct val="20000"/>
              </a:spcBef>
              <a:buClr>
                <a:srgbClr val="7BC143"/>
              </a:buClr>
              <a:buSzPct val="70000"/>
              <a:buFont typeface="Zapf Dingbats"/>
              <a:buChar char="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en-GB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PEFC Council</a:t>
            </a:r>
            <a:endParaRPr kumimoji="0" lang="en-GB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 pitchFamily="34" charset="0"/>
            </a:endParaRPr>
          </a:p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en-GB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World Trade </a:t>
            </a:r>
            <a:r>
              <a:rPr kumimoji="0" lang="en-GB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Center</a:t>
            </a:r>
            <a:r>
              <a:rPr kumimoji="0" lang="en-GB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 1</a:t>
            </a:r>
          </a:p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en-GB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10, route de </a:t>
            </a:r>
            <a:r>
              <a:rPr kumimoji="0" lang="en-GB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l’Aéroport</a:t>
            </a:r>
            <a:endParaRPr kumimoji="0" lang="en-GB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 pitchFamily="34" charset="0"/>
            </a:endParaRPr>
          </a:p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CH-1215 Geneva</a:t>
            </a:r>
          </a:p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Switzerland</a:t>
            </a:r>
          </a:p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</a:rPr>
              <a:t>Tel. +41 22 799 45 40</a:t>
            </a:r>
          </a:p>
          <a:p>
            <a:pPr marL="1714500" marR="0" lvl="0" indent="-1714500" algn="r" defTabSz="914400" rtl="0" eaLnBrk="0" fontAlgn="auto" latinLnBrk="0" hangingPunct="0">
              <a:lnSpc>
                <a:spcPts val="1200"/>
              </a:lnSpc>
              <a:spcBef>
                <a:spcPct val="5000"/>
              </a:spcBef>
              <a:spcAft>
                <a:spcPts val="0"/>
              </a:spcAft>
              <a:buClr>
                <a:srgbClr val="7BC143"/>
              </a:buClr>
              <a:buSzPct val="70000"/>
              <a:buFont typeface="Zapf Dingbats"/>
              <a:buNone/>
              <a:tabLst/>
              <a:defRPr/>
            </a:pPr>
            <a:r>
              <a:rPr kumimoji="0" lang="fr-CH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 pitchFamily="34" charset="0"/>
              </a:rPr>
              <a:t>development@pefc.org</a:t>
            </a:r>
            <a:endParaRPr kumimoji="0" lang="fr-CH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0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10-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  <p:grpSp>
        <p:nvGrpSpPr>
          <p:cNvPr id="33" name="Grouper 32"/>
          <p:cNvGrpSpPr/>
          <p:nvPr userDrawn="1"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31" name="Image 30" descr="mask_corners_1.png"/>
            <p:cNvPicPr>
              <a:picLocks noChangeAspect="1"/>
            </p:cNvPicPr>
            <p:nvPr userDrawn="1"/>
          </p:nvPicPr>
          <p:blipFill>
            <a:blip r:embed="rId3"/>
            <a:srcRect l="88333" t="5827" b="6773"/>
            <a:stretch>
              <a:fillRect/>
            </a:stretch>
          </p:blipFill>
          <p:spPr>
            <a:xfrm>
              <a:off x="8077200" y="0"/>
              <a:ext cx="1066801" cy="6858000"/>
            </a:xfrm>
            <a:prstGeom prst="rect">
              <a:avLst/>
            </a:prstGeom>
          </p:spPr>
        </p:pic>
        <p:pic>
          <p:nvPicPr>
            <p:cNvPr id="32" name="Image 31" descr="mask_corners_1.png"/>
            <p:cNvPicPr>
              <a:picLocks noChangeAspect="1"/>
            </p:cNvPicPr>
            <p:nvPr userDrawn="1"/>
          </p:nvPicPr>
          <p:blipFill>
            <a:blip r:embed="rId3"/>
            <a:srcRect t="70891" r="10833" b="6773"/>
            <a:stretch>
              <a:fillRect/>
            </a:stretch>
          </p:blipFill>
          <p:spPr>
            <a:xfrm>
              <a:off x="1" y="5105400"/>
              <a:ext cx="8153399" cy="1752600"/>
            </a:xfrm>
            <a:prstGeom prst="rect">
              <a:avLst/>
            </a:prstGeom>
          </p:spPr>
        </p:pic>
      </p:grpSp>
      <p:pic>
        <p:nvPicPr>
          <p:cNvPr id="26" name="Image 25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9182" y="5410200"/>
            <a:ext cx="853667" cy="1196126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098600"/>
          </a:xfrm>
          <a:effectLst>
            <a:outerShdw blurRad="127000" dir="2700000">
              <a:srgbClr val="008000">
                <a:alpha val="90000"/>
              </a:srgbClr>
            </a:outerShdw>
          </a:effectLst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Presentation subtitle</a:t>
            </a:r>
            <a:br>
              <a:rPr lang="en-US" noProof="0" dirty="0" smtClean="0"/>
            </a:br>
            <a:r>
              <a:rPr lang="en-US" noProof="0" dirty="0" smtClean="0"/>
              <a:t>may contain up to two</a:t>
            </a:r>
            <a:br>
              <a:rPr lang="en-US" noProof="0" dirty="0" smtClean="0"/>
            </a:br>
            <a:r>
              <a:rPr lang="en-US" noProof="0" dirty="0" smtClean="0"/>
              <a:t>or three lines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3417886" cy="2469162"/>
          </a:xfrm>
          <a:effectLst>
            <a:outerShdw blurRad="381000" dir="2700000">
              <a:srgbClr val="008000">
                <a:alpha val="70000"/>
              </a:srgbClr>
            </a:outerShdw>
          </a:effectLst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r>
              <a:rPr lang="en-GB" dirty="0" smtClean="0"/>
              <a:t>Presentation title, may contain up to three lines</a:t>
            </a:r>
            <a:endParaRPr lang="en-GB" dirty="0"/>
          </a:p>
        </p:txBody>
      </p:sp>
      <p:cxnSp>
        <p:nvCxnSpPr>
          <p:cNvPr id="15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2665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0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er 1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Image 15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15" name="Image 14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Image 22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5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3"/>
          <a:stretch/>
        </p:blipFill>
        <p:spPr>
          <a:xfrm>
            <a:off x="3347864" y="6144"/>
            <a:ext cx="5796136" cy="5373597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38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015.jpg"/>
          <p:cNvPicPr>
            <a:picLocks noChangeAspect="1"/>
          </p:cNvPicPr>
          <p:nvPr userDrawn="1"/>
        </p:nvPicPr>
        <p:blipFill>
          <a:blip r:embed="rId2"/>
          <a:srcRect l="3000" r="16456"/>
          <a:stretch>
            <a:fillRect/>
          </a:stretch>
        </p:blipFill>
        <p:spPr>
          <a:xfrm>
            <a:off x="3333875" y="0"/>
            <a:ext cx="5810125" cy="5410200"/>
          </a:xfrm>
          <a:prstGeom prst="rect">
            <a:avLst/>
          </a:prstGeom>
        </p:spPr>
      </p:pic>
      <p:grpSp>
        <p:nvGrpSpPr>
          <p:cNvPr id="21" name="Grouper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Image 22" descr="mask_large_white.png"/>
            <p:cNvPicPr>
              <a:picLocks noChangeAspect="1"/>
            </p:cNvPicPr>
            <p:nvPr userDrawn="1"/>
          </p:nvPicPr>
          <p:blipFill>
            <a:blip r:embed="rId3"/>
            <a:srcRect t="602" r="50000" b="26506"/>
            <a:stretch>
              <a:fillRect/>
            </a:stretch>
          </p:blipFill>
          <p:spPr>
            <a:xfrm>
              <a:off x="0" y="0"/>
              <a:ext cx="4572000" cy="5029200"/>
            </a:xfrm>
            <a:prstGeom prst="rect">
              <a:avLst/>
            </a:prstGeom>
          </p:spPr>
        </p:pic>
        <p:pic>
          <p:nvPicPr>
            <p:cNvPr id="24" name="Image 23" descr="mask_large_white.png"/>
            <p:cNvPicPr>
              <a:picLocks noChangeAspect="1"/>
            </p:cNvPicPr>
            <p:nvPr userDrawn="1"/>
          </p:nvPicPr>
          <p:blipFill>
            <a:blip r:embed="rId3"/>
            <a:srcRect t="72389"/>
            <a:stretch>
              <a:fillRect/>
            </a:stretch>
          </p:blipFill>
          <p:spPr>
            <a:xfrm>
              <a:off x="0" y="4953000"/>
              <a:ext cx="9144000" cy="1905000"/>
            </a:xfrm>
            <a:prstGeom prst="rect">
              <a:avLst/>
            </a:prstGeom>
          </p:spPr>
        </p:pic>
      </p:grp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341438"/>
            <a:ext cx="3417886" cy="2164362"/>
          </a:xfrm>
          <a:effectLst/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3200" b="1" cap="none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title,</a:t>
            </a:r>
            <a:br>
              <a:rPr lang="en-US" noProof="0" dirty="0" smtClean="0"/>
            </a:br>
            <a:r>
              <a:rPr lang="en-US" noProof="0" dirty="0" smtClean="0"/>
              <a:t>may contain</a:t>
            </a:r>
            <a:br>
              <a:rPr lang="en-US" noProof="0" dirty="0" smtClean="0"/>
            </a:br>
            <a:r>
              <a:rPr lang="en-US" noProof="0" dirty="0" smtClean="0"/>
              <a:t>up to four lines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778200"/>
            <a:ext cx="3417886" cy="1555800"/>
          </a:xfrm>
          <a:effectLst/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2100" b="0" i="1" baseline="0">
                <a:solidFill>
                  <a:schemeClr val="accent2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Section subtitle</a:t>
            </a:r>
            <a:br>
              <a:rPr lang="en-US" noProof="0" dirty="0" smtClean="0"/>
            </a:br>
            <a:r>
              <a:rPr lang="en-US" noProof="0" dirty="0" smtClean="0"/>
              <a:t>may contain up</a:t>
            </a:r>
            <a:br>
              <a:rPr lang="en-US" noProof="0" dirty="0" smtClean="0"/>
            </a:br>
            <a:r>
              <a:rPr lang="en-US" noProof="0" dirty="0" smtClean="0"/>
              <a:t>to three or four lines</a:t>
            </a:r>
          </a:p>
        </p:txBody>
      </p:sp>
      <p:cxnSp>
        <p:nvCxnSpPr>
          <p:cNvPr id="12" name="Straight Connector 13"/>
          <p:cNvCxnSpPr/>
          <p:nvPr userDrawn="1"/>
        </p:nvCxnSpPr>
        <p:spPr bwMode="auto">
          <a:xfrm>
            <a:off x="467544" y="3645024"/>
            <a:ext cx="34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381000" y="6275457"/>
            <a:ext cx="281940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www.pefc.org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2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Image 24" descr="PEFC_Logo_1000_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6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"/>
            <a:ext cx="1696611" cy="14972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9714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4" r="5718" b="-1"/>
          <a:stretch/>
        </p:blipFill>
        <p:spPr>
          <a:xfrm>
            <a:off x="7472713" y="0"/>
            <a:ext cx="1671287" cy="14132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935037" y="1"/>
            <a:ext cx="6532563" cy="103663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4" name="Espace réservé du numéro de diapositive 13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24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4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10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26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11" name="Image 10" descr="keyline_01.png"/>
              <p:cNvPicPr>
                <a:picLocks noChangeAspect="1"/>
              </p:cNvPicPr>
              <p:nvPr userDrawn="1"/>
            </p:nvPicPr>
            <p:blipFill>
              <a:blip r:embed="rId5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468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7040562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80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41437"/>
            <a:ext cx="4339704" cy="47561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7561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smtClean="0"/>
              <a:t>Select your own photo</a:t>
            </a:r>
            <a:endParaRPr lang="en-US" noProof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9936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1341437"/>
            <a:ext cx="340995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572000" y="1341437"/>
            <a:ext cx="3403600" cy="522128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57254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49"/>
            <a:ext cx="7040562" cy="3254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3049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46275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smtClean="0"/>
              <a:t>Text level 1</a:t>
            </a:r>
          </a:p>
          <a:p>
            <a:pPr lvl="1"/>
            <a:r>
              <a:rPr lang="en-US" noProof="0" smtClean="0"/>
              <a:t>Text level 2</a:t>
            </a:r>
          </a:p>
          <a:p>
            <a:pPr lvl="2"/>
            <a:r>
              <a:rPr lang="en-US" noProof="0" smtClean="0"/>
              <a:t>Text level 3</a:t>
            </a:r>
          </a:p>
          <a:p>
            <a:pPr lvl="3"/>
            <a:r>
              <a:rPr lang="en-US" noProof="0" smtClean="0"/>
              <a:t>Text level 4</a:t>
            </a:r>
          </a:p>
          <a:p>
            <a:pPr lvl="4"/>
            <a:r>
              <a:rPr lang="en-US" noProof="0" smtClean="0"/>
              <a:t>Text level 5</a:t>
            </a:r>
            <a:endParaRPr lang="en-US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773000" y="3308350"/>
            <a:ext cx="2202600" cy="2789238"/>
          </a:xfrm>
        </p:spPr>
        <p:txBody>
          <a:bodyPr tIns="1008000" anchor="ctr" anchorCtr="0"/>
          <a:lstStyle>
            <a:lvl1pPr algn="ctr">
              <a:defRPr sz="1800"/>
            </a:lvl1pPr>
          </a:lstStyle>
          <a:p>
            <a:r>
              <a:rPr lang="en-US" noProof="0" dirty="0" smtClean="0"/>
              <a:t>Add a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7955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340995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70405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3308350"/>
            <a:ext cx="3403600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41225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41438"/>
            <a:ext cx="6811962" cy="1782762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786438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3362400" y="3308350"/>
            <a:ext cx="2189162" cy="278923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0254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sz="3000"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498000"/>
            <a:ext cx="468313" cy="36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2" hasCustomPrompt="1"/>
          </p:nvPr>
        </p:nvSpPr>
        <p:spPr bwMode="gray">
          <a:xfrm>
            <a:off x="935038" y="1341438"/>
            <a:ext cx="340995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572000" y="1341438"/>
            <a:ext cx="3403600" cy="23161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935038" y="3886199"/>
            <a:ext cx="340995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4572000" y="3886199"/>
            <a:ext cx="3403600" cy="267652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15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27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28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7" r:id="rId2"/>
    <p:sldLayoutId id="2147483859" r:id="rId3"/>
    <p:sldLayoutId id="2147483849" r:id="rId4"/>
    <p:sldLayoutId id="2147483861" r:id="rId5"/>
    <p:sldLayoutId id="2147483862" r:id="rId6"/>
    <p:sldLayoutId id="2147483866" r:id="rId7"/>
    <p:sldLayoutId id="2147483867" r:id="rId8"/>
    <p:sldLayoutId id="2147483858" r:id="rId9"/>
    <p:sldLayoutId id="2147483863" r:id="rId10"/>
    <p:sldLayoutId id="2147483864" r:id="rId11"/>
    <p:sldLayoutId id="2147483865" r:id="rId12"/>
    <p:sldLayoutId id="2147483856" r:id="rId13"/>
    <p:sldLayoutId id="2147483809" r:id="rId14"/>
    <p:sldLayoutId id="2147483822" r:id="rId15"/>
    <p:sldLayoutId id="2147483810" r:id="rId16"/>
    <p:sldLayoutId id="2147483819" r:id="rId17"/>
    <p:sldLayoutId id="2147483820" r:id="rId18"/>
    <p:sldLayoutId id="2147483821" r:id="rId19"/>
    <p:sldLayoutId id="2147483823" r:id="rId20"/>
    <p:sldLayoutId id="2147483827" r:id="rId21"/>
    <p:sldLayoutId id="2147483824" r:id="rId22"/>
    <p:sldLayoutId id="2147483825" r:id="rId23"/>
    <p:sldLayoutId id="2147483826" r:id="rId24"/>
    <p:sldLayoutId id="2147483860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25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26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srgbClr val="AAAAAA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AAAA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0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4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5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29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5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6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9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8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23" r:id="rId21"/>
    <p:sldLayoutId id="2147483924" r:id="rId22"/>
    <p:sldLayoutId id="2147483925" r:id="rId23"/>
    <p:sldLayoutId id="2147483926" r:id="rId24"/>
    <p:sldLayoutId id="2147483927" r:id="rId25"/>
    <p:sldLayoutId id="2147483928" r:id="rId26"/>
    <p:sldLayoutId id="2147483929" r:id="rId27"/>
    <p:sldLayoutId id="2147483930" r:id="rId28"/>
    <p:sldLayoutId id="2147483932" r:id="rId29"/>
    <p:sldLayoutId id="2147483933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25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26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80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4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5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06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4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5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88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eyline_01.png"/>
          <p:cNvPicPr>
            <a:picLocks noChangeAspect="1"/>
          </p:cNvPicPr>
          <p:nvPr/>
        </p:nvPicPr>
        <p:blipFill>
          <a:blip r:embed="rId4"/>
          <a:srcRect t="30586" r="11067"/>
          <a:stretch>
            <a:fillRect/>
          </a:stretch>
        </p:blipFill>
        <p:spPr>
          <a:xfrm>
            <a:off x="685800" y="0"/>
            <a:ext cx="8458200" cy="121053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7" y="1"/>
            <a:ext cx="7889875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41438"/>
            <a:ext cx="7040562" cy="4756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Text level 2</a:t>
            </a:r>
          </a:p>
          <a:p>
            <a:pPr lvl="2"/>
            <a:r>
              <a:rPr lang="en-US" noProof="0" dirty="0"/>
              <a:t>Text level 3</a:t>
            </a:r>
          </a:p>
          <a:p>
            <a:pPr lvl="3"/>
            <a:r>
              <a:rPr lang="en-US" noProof="0" dirty="0"/>
              <a:t>Text level 4</a:t>
            </a:r>
          </a:p>
          <a:p>
            <a:pPr lvl="4"/>
            <a:r>
              <a:rPr lang="en-US" noProof="0" dirty="0"/>
              <a:t>Text level 5</a:t>
            </a:r>
          </a:p>
        </p:txBody>
      </p:sp>
      <p:pic>
        <p:nvPicPr>
          <p:cNvPr id="7" name="Image 6" descr="small_keyline.png"/>
          <p:cNvPicPr>
            <a:picLocks noChangeAspect="1"/>
          </p:cNvPicPr>
          <p:nvPr/>
        </p:nvPicPr>
        <p:blipFill>
          <a:blip r:embed="rId5"/>
          <a:srcRect l="55760"/>
          <a:stretch>
            <a:fillRect/>
          </a:stretch>
        </p:blipFill>
        <p:spPr>
          <a:xfrm>
            <a:off x="0" y="6477000"/>
            <a:ext cx="609600" cy="244842"/>
          </a:xfrm>
          <a:prstGeom prst="rect">
            <a:avLst/>
          </a:prstGeom>
        </p:spPr>
      </p:pic>
      <p:pic>
        <p:nvPicPr>
          <p:cNvPr id="12" name="Image 11" descr="PEFC_Logo_1000_dp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000" y="5626800"/>
            <a:ext cx="747665" cy="10476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98000"/>
            <a:ext cx="457200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r">
              <a:defRPr sz="9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98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rgbClr val="7BC11B"/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2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3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48.png"/><Relationship Id="rId5" Type="http://schemas.openxmlformats.org/officeDocument/2006/relationships/image" Target="../media/image3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8314" y="3778200"/>
            <a:ext cx="6551958" cy="1098600"/>
          </a:xfrm>
        </p:spPr>
        <p:txBody>
          <a:bodyPr/>
          <a:lstStyle/>
          <a:p>
            <a:r>
              <a:rPr lang="fr-CH" dirty="0" smtClean="0"/>
              <a:t>Rémi Sournia – Development Manager</a:t>
            </a:r>
          </a:p>
          <a:p>
            <a:r>
              <a:rPr lang="fr-CH" dirty="0" smtClean="0"/>
              <a:t>PEFC International</a:t>
            </a:r>
          </a:p>
          <a:p>
            <a:endParaRPr lang="fr-CH" dirty="0"/>
          </a:p>
          <a:p>
            <a:r>
              <a:rPr lang="fr-CH" dirty="0" smtClean="0"/>
              <a:t>Kinshasa, République Démocratique du Congo</a:t>
            </a:r>
          </a:p>
          <a:p>
            <a:r>
              <a:rPr lang="fr-CH" dirty="0" smtClean="0"/>
              <a:t>1 octobre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4" y="1036638"/>
            <a:ext cx="3876674" cy="2469162"/>
          </a:xfrm>
        </p:spPr>
        <p:txBody>
          <a:bodyPr/>
          <a:lstStyle/>
          <a:p>
            <a:r>
              <a:rPr lang="fr-CH" dirty="0" smtClean="0"/>
              <a:t>PEFC </a:t>
            </a:r>
          </a:p>
          <a:p>
            <a:r>
              <a:rPr lang="fr-CH" dirty="0" smtClean="0"/>
              <a:t>Penser globalement – Agir localement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8184" y="5445224"/>
            <a:ext cx="158417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12360" y="5517232"/>
            <a:ext cx="133164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</a:t>
            </a:r>
            <a:r>
              <a:rPr lang="en-GB" dirty="0" err="1" smtClean="0"/>
              <a:t>différents</a:t>
            </a:r>
            <a:r>
              <a:rPr lang="en-GB" dirty="0" smtClean="0"/>
              <a:t> PAFC du </a:t>
            </a:r>
            <a:r>
              <a:rPr lang="en-GB" dirty="0" err="1" smtClean="0"/>
              <a:t>Bassin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341437"/>
            <a:ext cx="8568952" cy="5221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H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PAFC Cameroun:</a:t>
            </a:r>
          </a:p>
          <a:p>
            <a:pPr marL="666900" lvl="1" indent="-342900"/>
            <a:r>
              <a:rPr lang="fr-CH" dirty="0" smtClean="0"/>
              <a:t>Membre de PEFC </a:t>
            </a:r>
            <a:r>
              <a:rPr lang="fr-CH" dirty="0"/>
              <a:t>depuis 2007</a:t>
            </a:r>
            <a:endParaRPr lang="fr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PAFC Congo:</a:t>
            </a:r>
          </a:p>
          <a:p>
            <a:pPr marL="666900" lvl="1" indent="-342900"/>
            <a:r>
              <a:rPr lang="fr-CH" dirty="0" smtClean="0"/>
              <a:t>Membre de PEFC depuis 2017</a:t>
            </a:r>
          </a:p>
          <a:p>
            <a:pPr marL="666900" lvl="1" indent="-342900"/>
            <a:r>
              <a:rPr lang="fr-CH" dirty="0" smtClean="0"/>
              <a:t>Soutien du gouvernement</a:t>
            </a:r>
          </a:p>
          <a:p>
            <a:pPr marL="666900" lvl="1" indent="-342900"/>
            <a:endParaRPr lang="fr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PAFC </a:t>
            </a:r>
            <a:r>
              <a:rPr lang="fr-CH" dirty="0" smtClean="0"/>
              <a:t>Gabon:</a:t>
            </a:r>
            <a:endParaRPr lang="fr-CH" dirty="0"/>
          </a:p>
          <a:p>
            <a:pPr marL="666900" lvl="1" indent="-342900"/>
            <a:r>
              <a:rPr lang="fr-CH" dirty="0"/>
              <a:t>Membre de PEFC depuis </a:t>
            </a:r>
            <a:r>
              <a:rPr lang="fr-CH" dirty="0" smtClean="0"/>
              <a:t>2004</a:t>
            </a:r>
            <a:endParaRPr lang="fr-CH" dirty="0"/>
          </a:p>
          <a:p>
            <a:pPr marL="666900" lvl="1" indent="-342900"/>
            <a:r>
              <a:rPr lang="fr-CH" dirty="0" smtClean="0"/>
              <a:t>Système </a:t>
            </a:r>
            <a:r>
              <a:rPr lang="fr-CH" dirty="0"/>
              <a:t>reconnu depuis </a:t>
            </a:r>
            <a:r>
              <a:rPr lang="fr-CH" dirty="0" smtClean="0"/>
              <a:t>2009</a:t>
            </a:r>
          </a:p>
          <a:p>
            <a:pPr marL="666900" lvl="1" indent="-342900"/>
            <a:r>
              <a:rPr lang="fr-CH" dirty="0"/>
              <a:t>Premier audit en septembre 2017 auprès de </a:t>
            </a:r>
            <a:r>
              <a:rPr lang="fr-CH" dirty="0" err="1"/>
              <a:t>Precious</a:t>
            </a:r>
            <a:r>
              <a:rPr lang="fr-CH" dirty="0"/>
              <a:t> </a:t>
            </a:r>
            <a:r>
              <a:rPr lang="fr-CH" dirty="0" smtClean="0"/>
              <a:t>Woods</a:t>
            </a:r>
          </a:p>
          <a:p>
            <a:pPr marL="342900" indent="-342900"/>
            <a:endParaRPr lang="fr-CH" dirty="0"/>
          </a:p>
          <a:p>
            <a:pPr marL="666900" lvl="1" indent="-342900"/>
            <a:endParaRPr lang="fr-CH" dirty="0"/>
          </a:p>
          <a:p>
            <a:pPr marL="666900" lvl="1" indent="-342900"/>
            <a:endParaRPr lang="fr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53" name="ZoneTexte 17"/>
          <p:cNvSpPr txBox="1"/>
          <p:nvPr/>
        </p:nvSpPr>
        <p:spPr>
          <a:xfrm>
            <a:off x="1170000" y="6477000"/>
            <a:ext cx="2895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9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18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PAFC régional: pourquoi ?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196752"/>
            <a:ext cx="8280920" cy="5365972"/>
          </a:xfrm>
        </p:spPr>
        <p:txBody>
          <a:bodyPr/>
          <a:lstStyle/>
          <a:p>
            <a:pPr marL="666900" lvl="1" indent="-342900"/>
            <a:endParaRPr lang="fr-CH" sz="1200" b="0" dirty="0" smtClean="0"/>
          </a:p>
          <a:p>
            <a:pPr marL="666900" lvl="1" indent="-342900"/>
            <a:endParaRPr lang="fr-CH" sz="1200" b="0" dirty="0" smtClean="0"/>
          </a:p>
          <a:p>
            <a:pPr marL="666900" lvl="1" indent="-342900"/>
            <a:r>
              <a:rPr lang="fr-CH" sz="2400" b="0" dirty="0" smtClean="0"/>
              <a:t>Economie </a:t>
            </a:r>
            <a:r>
              <a:rPr lang="fr-CH" sz="2400" b="0" dirty="0"/>
              <a:t>d’échelle (développement, accréditation, compétition entre OC, un seul secrétariat)</a:t>
            </a:r>
          </a:p>
          <a:p>
            <a:pPr marL="666900" lvl="1" indent="-342900"/>
            <a:r>
              <a:rPr lang="fr-CH" sz="2400" b="0" dirty="0"/>
              <a:t>Possibilité de trouver un équilibre financier en minimisant la nécessité de soutiens financiers extérieurs</a:t>
            </a:r>
          </a:p>
          <a:p>
            <a:pPr marL="666900" lvl="1" indent="-342900"/>
            <a:r>
              <a:rPr lang="fr-CH" sz="2400" b="0" dirty="0" smtClean="0"/>
              <a:t>Lien </a:t>
            </a:r>
            <a:r>
              <a:rPr lang="fr-CH" sz="2400" b="0" dirty="0"/>
              <a:t>avec la convergence </a:t>
            </a:r>
            <a:r>
              <a:rPr lang="fr-CH" sz="2400" b="0" dirty="0" err="1"/>
              <a:t>pronée</a:t>
            </a:r>
            <a:r>
              <a:rPr lang="fr-CH" sz="2400" b="0" dirty="0"/>
              <a:t> par la </a:t>
            </a:r>
            <a:r>
              <a:rPr lang="fr-CH" sz="2400" b="0" dirty="0" smtClean="0"/>
              <a:t>COMIFAC</a:t>
            </a:r>
          </a:p>
          <a:p>
            <a:pPr marL="666900" lvl="1" indent="-342900"/>
            <a:r>
              <a:rPr lang="fr-FR" sz="2400" b="0" dirty="0"/>
              <a:t>Prise en compte des APV qui sont intégrés au standard de gestion forestière durable</a:t>
            </a:r>
          </a:p>
          <a:p>
            <a:pPr marL="666900" lvl="1" indent="-342900"/>
            <a:r>
              <a:rPr lang="fr-FR" sz="2400" b="0" dirty="0"/>
              <a:t>Une reconnaissance immédiate des produits au niveau international, notamment en France, aux Pays-Bas, etc.</a:t>
            </a:r>
          </a:p>
          <a:p>
            <a:pPr marL="666900" lvl="1" indent="-342900"/>
            <a:r>
              <a:rPr lang="fr-FR" sz="2400" b="0" dirty="0"/>
              <a:t>Il sera possible de profiter des développements en cours au Gabon et au Cameroun pour les pays qui </a:t>
            </a:r>
            <a:r>
              <a:rPr lang="fr-FR" sz="2400" b="0" dirty="0" smtClean="0"/>
              <a:t>débutent</a:t>
            </a:r>
            <a:endParaRPr lang="fr-CH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560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CH" altLang="fr-FR" sz="4600" dirty="0" smtClean="0">
                <a:solidFill>
                  <a:srgbClr val="7BC11B"/>
                </a:solidFill>
              </a:rPr>
              <a:t>Merci!</a:t>
            </a:r>
            <a:endParaRPr lang="fr-CH" altLang="fr-FR" sz="4600" dirty="0">
              <a:solidFill>
                <a:srgbClr val="7BC11B"/>
              </a:solidFill>
            </a:endParaRPr>
          </a:p>
          <a:p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 smtClean="0"/>
              <a:t>Vous pouvez me contacter à</a:t>
            </a:r>
          </a:p>
          <a:p>
            <a:endParaRPr lang="fr-CH" dirty="0" smtClean="0"/>
          </a:p>
          <a:p>
            <a:r>
              <a:rPr lang="fr-CH" u="sng" dirty="0" smtClean="0">
                <a:solidFill>
                  <a:schemeClr val="accent3"/>
                </a:solidFill>
              </a:rPr>
              <a:t>remi.sournia@pefc.org</a:t>
            </a:r>
            <a:endParaRPr lang="fr-CH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Qu’est ce que PEFC?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3807520"/>
          </a:xfrm>
        </p:spPr>
        <p:txBody>
          <a:bodyPr/>
          <a:lstStyle/>
          <a:p>
            <a:pPr>
              <a:spcBef>
                <a:spcPts val="480"/>
              </a:spcBef>
            </a:pPr>
            <a:r>
              <a:rPr lang="fr-FR" dirty="0" smtClean="0"/>
              <a:t>Une ONG </a:t>
            </a:r>
            <a:r>
              <a:rPr lang="fr-FR" b="1" u="sng" dirty="0" smtClean="0"/>
              <a:t>internationale à but non-lucratif</a:t>
            </a:r>
            <a:endParaRPr lang="en-GB" b="1" u="sng" dirty="0" smtClean="0"/>
          </a:p>
          <a:p>
            <a:pPr>
              <a:spcBef>
                <a:spcPts val="480"/>
              </a:spcBef>
            </a:pPr>
            <a:endParaRPr lang="en-GB" sz="1200" dirty="0" smtClean="0"/>
          </a:p>
          <a:p>
            <a:pPr>
              <a:spcBef>
                <a:spcPts val="480"/>
              </a:spcBef>
            </a:pPr>
            <a:r>
              <a:rPr lang="fr-FR" dirty="0" smtClean="0"/>
              <a:t>Un mécanisme volontaire pour la promotion de la gestion durable des forêts (GDF) via une certification délivrée par une </a:t>
            </a:r>
            <a:r>
              <a:rPr lang="fr-FR" b="1" u="sng" dirty="0" smtClean="0"/>
              <a:t>tierce partie indépendante</a:t>
            </a:r>
            <a:endParaRPr lang="en-GB" b="1" u="sng" dirty="0" smtClean="0"/>
          </a:p>
          <a:p>
            <a:pPr>
              <a:spcBef>
                <a:spcPts val="480"/>
              </a:spcBef>
            </a:pPr>
            <a:endParaRPr lang="en-GB" sz="1200" dirty="0" smtClean="0"/>
          </a:p>
          <a:p>
            <a:pPr>
              <a:spcBef>
                <a:spcPts val="480"/>
              </a:spcBef>
            </a:pP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b="1" u="sng" dirty="0" smtClean="0"/>
              <a:t>alliance</a:t>
            </a:r>
            <a:r>
              <a:rPr lang="en-GB" dirty="0" smtClean="0"/>
              <a:t> </a:t>
            </a:r>
            <a:r>
              <a:rPr lang="fr-FR" dirty="0" smtClean="0"/>
              <a:t>de systèmes nationaux de certification forestière des 5 continents couplée à un système international de chaîne de contrôle</a:t>
            </a:r>
            <a:endParaRPr lang="en-GB" dirty="0" smtClean="0"/>
          </a:p>
          <a:p>
            <a:pPr>
              <a:spcBef>
                <a:spcPts val="480"/>
              </a:spcBef>
            </a:pPr>
            <a:endParaRPr lang="en-GB" sz="1200" dirty="0" smtClean="0"/>
          </a:p>
          <a:p>
            <a:pPr>
              <a:spcBef>
                <a:spcPts val="480"/>
              </a:spcBef>
              <a:spcAft>
                <a:spcPts val="1000"/>
              </a:spcAft>
            </a:pPr>
            <a:r>
              <a:rPr lang="fr-FR" dirty="0" smtClean="0"/>
              <a:t>Le plus grand système de certification forestière au monde</a:t>
            </a:r>
            <a:r>
              <a:rPr lang="en-GB" dirty="0" smtClean="0"/>
              <a:t>:     </a:t>
            </a:r>
            <a:r>
              <a:rPr lang="en-GB" b="1" u="sng" dirty="0" smtClean="0"/>
              <a:t>75% des </a:t>
            </a:r>
            <a:r>
              <a:rPr lang="en-GB" b="1" u="sng" dirty="0" err="1" smtClean="0"/>
              <a:t>forêts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certifiées</a:t>
            </a:r>
            <a:r>
              <a:rPr lang="en-GB" b="1" u="sng" dirty="0" smtClean="0"/>
              <a:t> au </a:t>
            </a:r>
            <a:r>
              <a:rPr lang="en-GB" b="1" u="sng" dirty="0" err="1" smtClean="0"/>
              <a:t>niveau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mondial</a:t>
            </a:r>
            <a:endParaRPr lang="en-GB" b="1" u="sng" dirty="0" smtClean="0"/>
          </a:p>
          <a:p>
            <a:pPr algn="ctr">
              <a:spcBef>
                <a:spcPts val="600"/>
              </a:spcBef>
              <a:buNone/>
            </a:pPr>
            <a:r>
              <a:rPr lang="en-GB" sz="2200" b="1" dirty="0" smtClean="0">
                <a:solidFill>
                  <a:srgbClr val="7BC143"/>
                </a:solidFill>
              </a:rPr>
              <a:t>P</a:t>
            </a:r>
            <a:r>
              <a:rPr lang="en-GB" dirty="0" smtClean="0">
                <a:solidFill>
                  <a:srgbClr val="7BC143"/>
                </a:solidFill>
              </a:rPr>
              <a:t>rogramme for the </a:t>
            </a:r>
            <a:r>
              <a:rPr lang="en-GB" sz="2200" b="1" dirty="0" smtClean="0">
                <a:solidFill>
                  <a:srgbClr val="7BC143"/>
                </a:solidFill>
              </a:rPr>
              <a:t>E</a:t>
            </a:r>
            <a:r>
              <a:rPr lang="en-GB" dirty="0" smtClean="0">
                <a:solidFill>
                  <a:srgbClr val="7BC143"/>
                </a:solidFill>
              </a:rPr>
              <a:t>ndorsement of </a:t>
            </a:r>
            <a:r>
              <a:rPr lang="en-GB" sz="2200" b="1" dirty="0" smtClean="0">
                <a:solidFill>
                  <a:srgbClr val="7BC143"/>
                </a:solidFill>
              </a:rPr>
              <a:t>F</a:t>
            </a:r>
            <a:r>
              <a:rPr lang="en-GB" dirty="0" smtClean="0">
                <a:solidFill>
                  <a:srgbClr val="7BC143"/>
                </a:solidFill>
              </a:rPr>
              <a:t>orest </a:t>
            </a:r>
            <a:r>
              <a:rPr lang="en-GB" sz="2200" b="1" dirty="0" smtClean="0">
                <a:solidFill>
                  <a:srgbClr val="7BC143"/>
                </a:solidFill>
              </a:rPr>
              <a:t>C</a:t>
            </a:r>
            <a:r>
              <a:rPr lang="en-GB" dirty="0" smtClean="0">
                <a:solidFill>
                  <a:srgbClr val="7BC143"/>
                </a:solidFill>
              </a:rPr>
              <a:t>ertification</a:t>
            </a:r>
            <a:endParaRPr lang="en-GB" dirty="0" smtClean="0"/>
          </a:p>
          <a:p>
            <a:pPr algn="ctr" eaLnBrk="1" hangingPunct="1">
              <a:buFont typeface="Zapf Dingbats"/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eaLnBrk="1" hangingPunct="1">
              <a:buFont typeface="Wingdings" pitchFamily="2" charset="2"/>
              <a:buChar char="§"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525344"/>
            <a:ext cx="381000" cy="2183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E8FC0-E45A-4E15-8F46-5467AF72ABAA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2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935038" y="0"/>
            <a:ext cx="6532563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altLang="fr-FR" b="0" dirty="0" smtClean="0">
                <a:solidFill>
                  <a:srgbClr val="7BC11B"/>
                </a:solidFill>
              </a:rPr>
              <a:t/>
            </a:r>
            <a:br>
              <a:rPr lang="de-CH" altLang="fr-FR" b="0" dirty="0" smtClean="0">
                <a:solidFill>
                  <a:srgbClr val="7BC11B"/>
                </a:solidFill>
              </a:rPr>
            </a:br>
            <a:r>
              <a:rPr lang="de-CH" altLang="fr-FR" b="0" dirty="0" smtClean="0">
                <a:solidFill>
                  <a:srgbClr val="7BC11B"/>
                </a:solidFill>
              </a:rPr>
              <a:t>La certification </a:t>
            </a:r>
            <a:r>
              <a:rPr lang="de-CH" altLang="fr-FR" b="0" dirty="0">
                <a:solidFill>
                  <a:srgbClr val="7BC11B"/>
                </a:solidFill>
              </a:rPr>
              <a:t>PEFC</a:t>
            </a:r>
            <a:endParaRPr lang="en-GB" b="0" dirty="0">
              <a:solidFill>
                <a:srgbClr val="7BC11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34271" y="2348880"/>
            <a:ext cx="5515732" cy="704111"/>
            <a:chOff x="3082343" y="2663334"/>
            <a:chExt cx="5515732" cy="704111"/>
          </a:xfrm>
        </p:grpSpPr>
        <p:sp>
          <p:nvSpPr>
            <p:cNvPr id="7" name="TextBox 6"/>
            <p:cNvSpPr txBox="1"/>
            <p:nvPr/>
          </p:nvSpPr>
          <p:spPr>
            <a:xfrm>
              <a:off x="6948264" y="2863969"/>
              <a:ext cx="1649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1200" dirty="0">
                  <a:solidFill>
                    <a:srgbClr val="343434"/>
                  </a:solidFill>
                </a:rPr>
                <a:t>National expectations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31840" y="2663334"/>
              <a:ext cx="3555378" cy="621650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accent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400" dirty="0">
                <a:solidFill>
                  <a:srgbClr val="343434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82343" y="2844225"/>
              <a:ext cx="3555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solidFill>
                    <a:srgbClr val="343434"/>
                  </a:solidFill>
                </a:rPr>
                <a:t>PEFC endorsed National Standards</a:t>
              </a:r>
            </a:p>
            <a:p>
              <a:pPr algn="ctr">
                <a:defRPr/>
              </a:pPr>
              <a:endParaRPr lang="en-GB" sz="1600" dirty="0">
                <a:solidFill>
                  <a:srgbClr val="343434"/>
                </a:solidFill>
              </a:endParaRP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6732240" y="2804740"/>
              <a:ext cx="144016" cy="432048"/>
            </a:xfrm>
            <a:prstGeom prst="rightBrace">
              <a:avLst>
                <a:gd name="adj1" fmla="val 61768"/>
                <a:gd name="adj2" fmla="val 4631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343434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95736" y="2924944"/>
            <a:ext cx="5635644" cy="1917794"/>
            <a:chOff x="2195736" y="3455422"/>
            <a:chExt cx="5635644" cy="1917794"/>
          </a:xfrm>
        </p:grpSpPr>
        <p:pic>
          <p:nvPicPr>
            <p:cNvPr id="12" name="Picture 2" descr="X:\PEFC\Development\Projects\Group Certification\UNFCCC Publication\TFD pics\Nepal Field Pics 157.JPG"/>
            <p:cNvPicPr>
              <a:picLocks noChangeArrowheads="1"/>
            </p:cNvPicPr>
            <p:nvPr/>
          </p:nvPicPr>
          <p:blipFill rotWithShape="1">
            <a:blip r:embed="rId3"/>
            <a:srcRect l="4312" r="55038"/>
            <a:stretch/>
          </p:blipFill>
          <p:spPr bwMode="auto">
            <a:xfrm>
              <a:off x="3672032" y="4113216"/>
              <a:ext cx="1188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 20" descr="003-title.jpg"/>
            <p:cNvPicPr>
              <a:picLocks/>
            </p:cNvPicPr>
            <p:nvPr/>
          </p:nvPicPr>
          <p:blipFill rotWithShape="1">
            <a:blip r:embed="rId4"/>
            <a:srcRect l="8614" r="19995"/>
            <a:stretch/>
          </p:blipFill>
          <p:spPr>
            <a:xfrm>
              <a:off x="2492640" y="4113216"/>
              <a:ext cx="1188077" cy="12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299"/>
            <a:stretch/>
          </p:blipFill>
          <p:spPr>
            <a:xfrm>
              <a:off x="4860032" y="4113216"/>
              <a:ext cx="1187986" cy="12600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2195736" y="3455422"/>
              <a:ext cx="5635644" cy="621650"/>
              <a:chOff x="2843808" y="3239398"/>
              <a:chExt cx="5635644" cy="62165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131840" y="3239398"/>
                <a:ext cx="3555378" cy="621650"/>
              </a:xfrm>
              <a:prstGeom prst="rect">
                <a:avLst/>
              </a:prstGeom>
              <a:solidFill>
                <a:srgbClr val="649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400" dirty="0">
                  <a:solidFill>
                    <a:srgbClr val="343434"/>
                  </a:solidFill>
                </a:endParaRPr>
              </a:p>
            </p:txBody>
          </p:sp>
          <p:sp>
            <p:nvSpPr>
              <p:cNvPr id="20" name="Right Brace 19"/>
              <p:cNvSpPr/>
              <p:nvPr/>
            </p:nvSpPr>
            <p:spPr>
              <a:xfrm>
                <a:off x="6732240" y="3306647"/>
                <a:ext cx="144016" cy="432048"/>
              </a:xfrm>
              <a:prstGeom prst="rightBrace">
                <a:avLst>
                  <a:gd name="adj1" fmla="val 61768"/>
                  <a:gd name="adj2" fmla="val 4631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343434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48264" y="3368025"/>
                <a:ext cx="1531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GB" sz="1200" dirty="0">
                    <a:solidFill>
                      <a:srgbClr val="343434"/>
                    </a:solidFill>
                  </a:rPr>
                  <a:t>Global expectations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843808" y="3861048"/>
                <a:ext cx="4176464" cy="0"/>
              </a:xfrm>
              <a:prstGeom prst="line">
                <a:avLst/>
              </a:prstGeom>
              <a:ln w="76200">
                <a:solidFill>
                  <a:srgbClr val="649B28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176862" y="3458617"/>
                <a:ext cx="35553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sz="1200" b="1" dirty="0">
                    <a:solidFill>
                      <a:srgbClr val="343434"/>
                    </a:solidFill>
                  </a:rPr>
                  <a:t>PEFC Sustainability Benchmarks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83768" y="5100761"/>
              <a:ext cx="11880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prstClr val="white"/>
                  </a:solidFill>
                </a:rPr>
                <a:t>Environment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9986" y="5086548"/>
              <a:ext cx="11880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prstClr val="white"/>
                  </a:solidFill>
                </a:rPr>
                <a:t>Economic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71845" y="5111606"/>
              <a:ext cx="11880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prstClr val="white"/>
                  </a:solidFill>
                </a:rPr>
                <a:t>Social</a:t>
              </a:r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 bwMode="gray">
          <a:xfrm>
            <a:off x="611560" y="1052736"/>
            <a:ext cx="8388822" cy="3960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Arial" pitchFamily="34" charset="0"/>
              <a:buChar char="•"/>
              <a:defRPr sz="2200" b="1" kern="1200">
                <a:solidFill>
                  <a:srgbClr val="7BC11B"/>
                </a:solidFill>
                <a:latin typeface="+mn-lt"/>
                <a:ea typeface="+mn-ea"/>
                <a:cs typeface="+mn-cs"/>
              </a:defRPr>
            </a:lvl2pPr>
            <a:lvl3pPr marL="50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endParaRPr lang="de-CH" sz="1800" dirty="0" smtClean="0">
              <a:solidFill>
                <a:srgbClr val="343434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CH" sz="1800" dirty="0" smtClean="0">
                <a:solidFill>
                  <a:srgbClr val="343434"/>
                </a:solidFill>
              </a:rPr>
              <a:t>Développement de </a:t>
            </a:r>
            <a:r>
              <a:rPr lang="de-CH" sz="1800" dirty="0" smtClean="0">
                <a:solidFill>
                  <a:srgbClr val="7BC11B"/>
                </a:solidFill>
              </a:rPr>
              <a:t>standards internationaux </a:t>
            </a:r>
            <a:r>
              <a:rPr lang="de-CH" sz="1800" dirty="0" smtClean="0">
                <a:solidFill>
                  <a:srgbClr val="343434"/>
                </a:solidFill>
              </a:rPr>
              <a:t>(Sustainability Benchmarks)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de-CH" sz="1800" dirty="0" smtClean="0">
              <a:solidFill>
                <a:srgbClr val="343434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CH" sz="1800" dirty="0" smtClean="0">
                <a:solidFill>
                  <a:srgbClr val="343434"/>
                </a:solidFill>
              </a:rPr>
              <a:t>Evaluation et reconnaissance de </a:t>
            </a:r>
            <a:r>
              <a:rPr lang="de-CH" sz="1800" dirty="0" smtClean="0">
                <a:solidFill>
                  <a:srgbClr val="7BC11B"/>
                </a:solidFill>
              </a:rPr>
              <a:t>systèmes nationaux de certification forestière </a:t>
            </a:r>
          </a:p>
          <a:p>
            <a:pPr marL="666900" lvl="1" indent="-342900">
              <a:buClr>
                <a:srgbClr val="7BC11B"/>
              </a:buClr>
              <a:defRPr/>
            </a:pPr>
            <a:endParaRPr lang="de-CH" sz="1800" b="0" dirty="0" smtClean="0"/>
          </a:p>
          <a:p>
            <a:pPr marL="666900" lvl="1" indent="-342900">
              <a:buClr>
                <a:srgbClr val="7BC11B"/>
              </a:buClr>
              <a:defRPr/>
            </a:pPr>
            <a:endParaRPr lang="de-CH" sz="1800" b="0" dirty="0" smtClean="0"/>
          </a:p>
          <a:p>
            <a:pPr marL="666900" lvl="1" indent="-342900">
              <a:buClr>
                <a:srgbClr val="7BC11B"/>
              </a:buClr>
              <a:defRPr/>
            </a:pPr>
            <a:endParaRPr lang="de-CH" sz="1800" b="0" dirty="0" smtClean="0"/>
          </a:p>
          <a:p>
            <a:pPr lvl="1" indent="0">
              <a:buClr>
                <a:srgbClr val="7BC11B"/>
              </a:buClr>
              <a:buNone/>
              <a:defRPr/>
            </a:pPr>
            <a:endParaRPr lang="de-CH" sz="1800" b="0" dirty="0" smtClean="0"/>
          </a:p>
          <a:p>
            <a:pPr marL="666900" lvl="1" indent="-342900">
              <a:buClr>
                <a:srgbClr val="7BC11B"/>
              </a:buClr>
              <a:defRPr/>
            </a:pPr>
            <a:endParaRPr lang="de-CH" sz="1800" b="0" dirty="0" smtClean="0"/>
          </a:p>
          <a:p>
            <a:pPr marL="666900" lvl="1" indent="-342900">
              <a:buClr>
                <a:srgbClr val="7BC11B"/>
              </a:buClr>
              <a:defRPr/>
            </a:pPr>
            <a:endParaRPr lang="de-CH" sz="1800" b="0" dirty="0" smtClean="0"/>
          </a:p>
          <a:p>
            <a:pPr marL="666900" lvl="1" indent="-342900">
              <a:buClr>
                <a:srgbClr val="7BC11B"/>
              </a:buClr>
              <a:defRPr/>
            </a:pPr>
            <a:endParaRPr lang="de-CH" sz="18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de-CH" sz="1800" dirty="0" smtClean="0">
              <a:solidFill>
                <a:srgbClr val="343434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de-CH" sz="1800" dirty="0" smtClean="0">
              <a:solidFill>
                <a:srgbClr val="343434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CH" sz="1800" dirty="0" smtClean="0">
                <a:solidFill>
                  <a:srgbClr val="343434"/>
                </a:solidFill>
              </a:rPr>
              <a:t>Promouvoir </a:t>
            </a:r>
            <a:r>
              <a:rPr lang="de-CH" sz="1800" dirty="0" smtClean="0"/>
              <a:t>l’</a:t>
            </a:r>
            <a:r>
              <a:rPr lang="de-CH" sz="1800" dirty="0" smtClean="0">
                <a:solidFill>
                  <a:srgbClr val="7BC11B"/>
                </a:solidFill>
              </a:rPr>
              <a:t>accès et la reconnaissance par le marché</a:t>
            </a:r>
          </a:p>
          <a:p>
            <a:pPr lvl="1" indent="0">
              <a:buClr>
                <a:srgbClr val="7BC11B"/>
              </a:buClr>
              <a:buFont typeface="Arial" pitchFamily="34" charset="0"/>
              <a:buNone/>
              <a:defRPr/>
            </a:pPr>
            <a:endParaRPr lang="de-CH" sz="1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CH" sz="1800" dirty="0" smtClean="0">
                <a:solidFill>
                  <a:srgbClr val="343434"/>
                </a:solidFill>
              </a:rPr>
              <a:t>Projets collaboratifs pour développer la  </a:t>
            </a:r>
            <a:r>
              <a:rPr lang="de-CH" sz="1800" dirty="0" smtClean="0">
                <a:solidFill>
                  <a:srgbClr val="7BC11B"/>
                </a:solidFill>
              </a:rPr>
              <a:t>gestion durable des forêts et les conditions de vie locales</a:t>
            </a:r>
            <a:endParaRPr lang="de-CH" sz="1800" dirty="0" smtClean="0"/>
          </a:p>
          <a:p>
            <a:pPr>
              <a:buFont typeface="Wingdings" pitchFamily="2" charset="2"/>
              <a:buChar char="§"/>
              <a:defRPr/>
            </a:pPr>
            <a:endParaRPr lang="fr-CH" sz="1800" dirty="0">
              <a:solidFill>
                <a:srgbClr val="34343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19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84368" cy="504056"/>
          </a:xfrm>
        </p:spPr>
        <p:txBody>
          <a:bodyPr/>
          <a:lstStyle/>
          <a:p>
            <a:r>
              <a:rPr lang="en-CA" dirty="0" err="1" smtClean="0"/>
              <a:t>Pourquoi</a:t>
            </a:r>
            <a:r>
              <a:rPr lang="en-CA" dirty="0" smtClean="0"/>
              <a:t> PEFC </a:t>
            </a:r>
            <a:r>
              <a:rPr lang="en-CA" dirty="0" err="1" smtClean="0"/>
              <a:t>est</a:t>
            </a:r>
            <a:r>
              <a:rPr lang="en-CA" dirty="0" smtClean="0"/>
              <a:t> unique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824536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Basé entièrement sur des systèmes nationaux </a:t>
            </a:r>
            <a:r>
              <a:rPr lang="fr-FR" sz="2400" dirty="0" smtClean="0"/>
              <a:t>indépendants, faits </a:t>
            </a:r>
            <a:r>
              <a:rPr lang="fr-FR" sz="2400" dirty="0" smtClean="0"/>
              <a:t>par les </a:t>
            </a:r>
            <a:r>
              <a:rPr lang="fr-FR" sz="2400" dirty="0" smtClean="0"/>
              <a:t>Locaux pour les </a:t>
            </a:r>
            <a:r>
              <a:rPr lang="fr-FR" sz="2400" dirty="0"/>
              <a:t>L</a:t>
            </a:r>
            <a:r>
              <a:rPr lang="fr-FR" sz="2400" dirty="0" smtClean="0"/>
              <a:t>ocaux</a:t>
            </a:r>
            <a:endParaRPr lang="en-CA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smtClean="0"/>
              <a:t>Adapté </a:t>
            </a:r>
            <a:r>
              <a:rPr lang="fr-FR" sz="2400" dirty="0"/>
              <a:t>pour les propriétaires forestiers de petite taille ou non-industrialisés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/>
              <a:t>Les standards de certification forestière sont spécifiques aux pays:</a:t>
            </a:r>
          </a:p>
          <a:p>
            <a:pPr lvl="2">
              <a:spcBef>
                <a:spcPts val="0"/>
              </a:spcBef>
            </a:pPr>
            <a:r>
              <a:rPr lang="fr-CH" sz="1800" dirty="0">
                <a:solidFill>
                  <a:srgbClr val="85CB25"/>
                </a:solidFill>
              </a:rPr>
              <a:t>Adaptation aux conditions locales</a:t>
            </a:r>
          </a:p>
          <a:p>
            <a:pPr lvl="2">
              <a:spcBef>
                <a:spcPts val="0"/>
              </a:spcBef>
            </a:pPr>
            <a:r>
              <a:rPr lang="fr-CH" sz="1800" dirty="0">
                <a:solidFill>
                  <a:srgbClr val="85CB25"/>
                </a:solidFill>
              </a:rPr>
              <a:t>Adaptation à la législation locale</a:t>
            </a:r>
          </a:p>
          <a:p>
            <a:pPr lvl="2">
              <a:spcBef>
                <a:spcPts val="0"/>
              </a:spcBef>
            </a:pPr>
            <a:r>
              <a:rPr lang="fr-CH" sz="1800" dirty="0">
                <a:solidFill>
                  <a:srgbClr val="85CB25"/>
                </a:solidFill>
              </a:rPr>
              <a:t>Intégration des besoins et attentes des parties prenantes locales</a:t>
            </a:r>
            <a:endParaRPr lang="en-CA" sz="1800" dirty="0">
              <a:solidFill>
                <a:srgbClr val="85CB25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Appropriation </a:t>
            </a:r>
            <a:r>
              <a:rPr lang="en-GB" sz="2400" dirty="0" err="1" smtClean="0"/>
              <a:t>nationale</a:t>
            </a:r>
            <a:r>
              <a:rPr lang="en-GB" sz="2400" dirty="0" smtClean="0"/>
              <a:t> </a:t>
            </a:r>
            <a:r>
              <a:rPr lang="en-GB" sz="2400" dirty="0"/>
              <a:t>de </a:t>
            </a:r>
            <a:r>
              <a:rPr lang="en-GB" sz="2400" dirty="0" err="1"/>
              <a:t>votre</a:t>
            </a:r>
            <a:r>
              <a:rPr lang="en-GB" sz="2400" dirty="0"/>
              <a:t> </a:t>
            </a:r>
            <a:r>
              <a:rPr lang="en-GB" sz="2400" dirty="0" err="1"/>
              <a:t>schéma</a:t>
            </a:r>
            <a:r>
              <a:rPr lang="en-GB" sz="2400" dirty="0"/>
              <a:t> de certification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S’appuie sur des accords intergouvernementaux ainsi que sur des processus reconnus au niveau international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918" y="6525344"/>
            <a:ext cx="387152" cy="2183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2F6A80-BDD2-490C-86EB-D46A6BDE8432}" type="slidenum">
              <a:rPr lang="en-US" sz="900"/>
              <a:pPr>
                <a:defRPr/>
              </a:pPr>
              <a:t>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99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0786052"/>
              </p:ext>
            </p:extLst>
          </p:nvPr>
        </p:nvGraphicFramePr>
        <p:xfrm>
          <a:off x="-1322435" y="1312290"/>
          <a:ext cx="6960666" cy="3669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Worksheet" r:id="rId4" imgW="4445148" imgH="2343150" progId="Excel.Sheet.8">
                  <p:embed/>
                </p:oleObj>
              </mc:Choice>
              <mc:Fallback>
                <p:oleObj name="Worksheet" r:id="rId4" imgW="4445148" imgH="2343150" progId="Excel.Sheet.8">
                  <p:embed/>
                  <p:pic>
                    <p:nvPicPr>
                      <p:cNvPr id="33795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22435" y="1312290"/>
                        <a:ext cx="6960666" cy="36693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35001"/>
            <a:ext cx="8096771" cy="417736"/>
          </a:xfrm>
        </p:spPr>
        <p:txBody>
          <a:bodyPr/>
          <a:lstStyle/>
          <a:p>
            <a:r>
              <a:rPr lang="en-GB" dirty="0" smtClean="0"/>
              <a:t>La certification au </a:t>
            </a:r>
            <a:r>
              <a:rPr lang="en-GB" dirty="0" err="1" smtClean="0"/>
              <a:t>niveau</a:t>
            </a:r>
            <a:r>
              <a:rPr lang="en-GB" dirty="0" smtClean="0"/>
              <a:t> </a:t>
            </a:r>
            <a:r>
              <a:rPr lang="en-GB" dirty="0" err="1" smtClean="0"/>
              <a:t>mondial</a:t>
            </a:r>
            <a:endParaRPr lang="en-GB" dirty="0" smtClean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71500" y="4572000"/>
            <a:ext cx="8208963" cy="13573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GB" sz="1800" dirty="0" smtClean="0"/>
          </a:p>
          <a:p>
            <a:pPr>
              <a:buFont typeface="Wingdings" pitchFamily="2" charset="2"/>
              <a:buChar char="§"/>
            </a:pPr>
            <a:endParaRPr lang="en-GB" sz="1800" dirty="0"/>
          </a:p>
          <a:p>
            <a:pPr>
              <a:buFont typeface="Wingdings" pitchFamily="2" charset="2"/>
              <a:buChar char="§"/>
            </a:pPr>
            <a:r>
              <a:rPr lang="en-GB" sz="2400" dirty="0" err="1"/>
              <a:t>Seulement</a:t>
            </a:r>
            <a:r>
              <a:rPr lang="en-GB" sz="2400" dirty="0"/>
              <a:t> </a:t>
            </a:r>
            <a:r>
              <a:rPr lang="en-GB" sz="2400" dirty="0" smtClean="0"/>
              <a:t>12% </a:t>
            </a:r>
            <a:r>
              <a:rPr lang="en-GB" sz="2400" dirty="0"/>
              <a:t>des </a:t>
            </a:r>
            <a:r>
              <a:rPr lang="en-GB" sz="2400" dirty="0" err="1"/>
              <a:t>forêts</a:t>
            </a:r>
            <a:r>
              <a:rPr lang="en-GB" sz="2400" dirty="0"/>
              <a:t> </a:t>
            </a:r>
            <a:r>
              <a:rPr lang="en-GB" sz="2400" dirty="0" err="1"/>
              <a:t>mondiales</a:t>
            </a:r>
            <a:r>
              <a:rPr lang="en-GB" sz="2400" dirty="0"/>
              <a:t> </a:t>
            </a:r>
            <a:r>
              <a:rPr lang="en-GB" sz="2400" dirty="0" err="1"/>
              <a:t>sont</a:t>
            </a:r>
            <a:r>
              <a:rPr lang="en-GB" sz="2400" dirty="0"/>
              <a:t> </a:t>
            </a:r>
            <a:r>
              <a:rPr lang="en-GB" sz="2400" dirty="0" err="1"/>
              <a:t>certifiées</a:t>
            </a:r>
            <a:endParaRPr lang="en-GB" sz="2400" dirty="0"/>
          </a:p>
          <a:p>
            <a:pPr>
              <a:buFont typeface="Wingdings" pitchFamily="2" charset="2"/>
              <a:buChar char="§"/>
            </a:pPr>
            <a:r>
              <a:rPr lang="en-GB" sz="2400" dirty="0" smtClean="0"/>
              <a:t>75% de la surface </a:t>
            </a:r>
            <a:r>
              <a:rPr lang="en-GB" sz="2400" dirty="0" err="1" smtClean="0"/>
              <a:t>totale</a:t>
            </a:r>
            <a:r>
              <a:rPr lang="en-GB" sz="2400" dirty="0" smtClean="0"/>
              <a:t> </a:t>
            </a:r>
            <a:r>
              <a:rPr lang="en-GB" sz="2400" dirty="0" err="1" smtClean="0"/>
              <a:t>certifiée</a:t>
            </a:r>
            <a:r>
              <a:rPr lang="en-GB" sz="2400" dirty="0" smtClean="0"/>
              <a:t> </a:t>
            </a:r>
            <a:r>
              <a:rPr lang="en-GB" sz="2400" dirty="0" err="1" smtClean="0"/>
              <a:t>l’est</a:t>
            </a:r>
            <a:r>
              <a:rPr lang="en-GB" sz="2400" dirty="0" smtClean="0"/>
              <a:t> avec PEFC</a:t>
            </a:r>
          </a:p>
          <a:p>
            <a:endParaRPr lang="en-GB" sz="1600" dirty="0" smtClean="0"/>
          </a:p>
          <a:p>
            <a:pPr>
              <a:buFont typeface="Zapf Dingbats"/>
              <a:buNone/>
            </a:pPr>
            <a:endParaRPr lang="en-GB" sz="1600" dirty="0" smtClean="0"/>
          </a:p>
        </p:txBody>
      </p:sp>
      <p:sp>
        <p:nvSpPr>
          <p:cNvPr id="90118" name="Text Box 8"/>
          <p:cNvSpPr txBox="1">
            <a:spLocks noChangeArrowheads="1"/>
          </p:cNvSpPr>
          <p:nvPr/>
        </p:nvSpPr>
        <p:spPr bwMode="auto">
          <a:xfrm>
            <a:off x="3400059" y="1588294"/>
            <a:ext cx="7207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12%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119" name="Oval 9"/>
          <p:cNvSpPr>
            <a:spLocks noChangeArrowheads="1"/>
          </p:cNvSpPr>
          <p:nvPr/>
        </p:nvSpPr>
        <p:spPr bwMode="auto">
          <a:xfrm>
            <a:off x="6443663" y="1773238"/>
            <a:ext cx="288925" cy="2174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120" name="Oval 10"/>
          <p:cNvSpPr>
            <a:spLocks noChangeArrowheads="1"/>
          </p:cNvSpPr>
          <p:nvPr/>
        </p:nvSpPr>
        <p:spPr bwMode="auto">
          <a:xfrm>
            <a:off x="7451725" y="3644900"/>
            <a:ext cx="360363" cy="2889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122" name="Text Box 12"/>
          <p:cNvSpPr txBox="1">
            <a:spLocks noChangeArrowheads="1"/>
          </p:cNvSpPr>
          <p:nvPr/>
        </p:nvSpPr>
        <p:spPr bwMode="auto">
          <a:xfrm>
            <a:off x="7740351" y="1590876"/>
            <a:ext cx="10401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75%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1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5536" y="6525344"/>
            <a:ext cx="534293" cy="21835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AB761-4442-4C84-BCC5-B9DE3DEF4B5D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38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25039"/>
              </p:ext>
            </p:extLst>
          </p:nvPr>
        </p:nvGraphicFramePr>
        <p:xfrm>
          <a:off x="4297023" y="1140738"/>
          <a:ext cx="4293279" cy="384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Worksheet" r:id="rId6" imgW="3740064" imgH="3359238" progId="Excel.Sheet.8">
                  <p:embed/>
                </p:oleObj>
              </mc:Choice>
              <mc:Fallback>
                <p:oleObj name="Worksheet" r:id="rId6" imgW="3740064" imgH="3359238" progId="Excel.Sheet.8">
                  <p:embed/>
                  <p:pic>
                    <p:nvPicPr>
                      <p:cNvPr id="338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023" y="1140738"/>
                        <a:ext cx="4293279" cy="38409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5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152400" y="6453336"/>
            <a:ext cx="381000" cy="290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214810" y="3151190"/>
          <a:ext cx="5357850" cy="363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-357222" y="428604"/>
          <a:ext cx="5357850" cy="363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9" name="Bent Arrow 58"/>
          <p:cNvSpPr/>
          <p:nvPr/>
        </p:nvSpPr>
        <p:spPr bwMode="auto">
          <a:xfrm rot="16200000">
            <a:off x="3714750" y="4214813"/>
            <a:ext cx="714375" cy="714375"/>
          </a:xfrm>
          <a:prstGeom prst="bentArrow">
            <a:avLst/>
          </a:prstGeom>
          <a:solidFill>
            <a:srgbClr val="D95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65" name="Right Arrow 64"/>
          <p:cNvSpPr>
            <a:spLocks noChangeArrowheads="1"/>
          </p:cNvSpPr>
          <p:nvPr/>
        </p:nvSpPr>
        <p:spPr bwMode="auto">
          <a:xfrm rot="5400000">
            <a:off x="6393656" y="2464594"/>
            <a:ext cx="1000125" cy="357188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D9541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04791" y="1282184"/>
            <a:ext cx="1560769" cy="578882"/>
          </a:xfrm>
          <a:prstGeom prst="roundRect">
            <a:avLst/>
          </a:prstGeom>
          <a:noFill/>
          <a:ln>
            <a:solidFill>
              <a:srgbClr val="D9541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Approbation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 les membres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Bent Arrow 69"/>
          <p:cNvSpPr/>
          <p:nvPr/>
        </p:nvSpPr>
        <p:spPr bwMode="auto">
          <a:xfrm>
            <a:off x="3786188" y="857250"/>
            <a:ext cx="714375" cy="714375"/>
          </a:xfrm>
          <a:prstGeom prst="bentArrow">
            <a:avLst/>
          </a:prstGeom>
          <a:solidFill>
            <a:srgbClr val="D95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43750" y="2357438"/>
            <a:ext cx="1477471" cy="340519"/>
          </a:xfrm>
          <a:prstGeom prst="roundRect">
            <a:avLst/>
          </a:prstGeom>
          <a:noFill/>
          <a:ln>
            <a:solidFill>
              <a:srgbClr val="D9541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Révision exigée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43063" y="5000625"/>
            <a:ext cx="2428875" cy="340519"/>
          </a:xfrm>
          <a:prstGeom prst="roundRect">
            <a:avLst/>
          </a:prstGeom>
          <a:noFill/>
          <a:ln>
            <a:solidFill>
              <a:srgbClr val="D9541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Soumission pour évaluation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4" name="Picture 73" descr="PEFC_LOGO_RGB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57188"/>
            <a:ext cx="15875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AAAAA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AAAAA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1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8" grpId="1">
        <p:bldAsOne/>
      </p:bldGraphic>
      <p:bldP spid="65" grpId="0" animBg="1"/>
      <p:bldP spid="69" grpId="0" animBg="1"/>
      <p:bldP spid="69" grpId="1" animBg="1"/>
      <p:bldP spid="71" grpId="0" animBg="1"/>
      <p:bldP spid="72" grpId="0" animBg="1"/>
      <p:bldP spid="7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77362" y="3789040"/>
            <a:ext cx="8787125" cy="684000"/>
          </a:xfrm>
          <a:prstGeom prst="rect">
            <a:avLst/>
          </a:prstGeom>
          <a:ln w="3175"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1600" b="1" dirty="0" smtClean="0"/>
              <a:t>INTERNATIONAL</a:t>
            </a:r>
            <a:endParaRPr lang="en-GB" sz="1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79512" y="2600984"/>
            <a:ext cx="8784976" cy="684000"/>
          </a:xfrm>
          <a:prstGeom prst="rect">
            <a:avLst/>
          </a:prstGeom>
          <a:ln w="3175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1600" b="1" dirty="0" smtClean="0"/>
              <a:t>NATIONAL</a:t>
            </a:r>
            <a:endParaRPr lang="en-GB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79512" y="1412776"/>
            <a:ext cx="8784976" cy="684000"/>
          </a:xfrm>
          <a:prstGeom prst="rect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1600" b="1" dirty="0" smtClean="0"/>
              <a:t>LOCAL</a:t>
            </a:r>
            <a:endParaRPr lang="en-GB" sz="1600" b="1" dirty="0"/>
          </a:p>
        </p:txBody>
      </p:sp>
      <p:sp>
        <p:nvSpPr>
          <p:cNvPr id="35" name="Rectangle 34"/>
          <p:cNvSpPr/>
          <p:nvPr/>
        </p:nvSpPr>
        <p:spPr>
          <a:xfrm>
            <a:off x="8028384" y="5445224"/>
            <a:ext cx="93610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7" y="16099"/>
            <a:ext cx="7889875" cy="1036637"/>
          </a:xfrm>
        </p:spPr>
        <p:txBody>
          <a:bodyPr/>
          <a:lstStyle/>
          <a:p>
            <a:r>
              <a:rPr lang="en-GB" dirty="0" err="1" smtClean="0">
                <a:solidFill>
                  <a:srgbClr val="7BC11B"/>
                </a:solidFill>
              </a:rPr>
              <a:t>L’Approche</a:t>
            </a:r>
            <a:r>
              <a:rPr lang="en-GB" dirty="0" smtClean="0">
                <a:solidFill>
                  <a:srgbClr val="7BC11B"/>
                </a:solidFill>
              </a:rPr>
              <a:t> </a:t>
            </a:r>
            <a:r>
              <a:rPr lang="en-GB" dirty="0" err="1" smtClean="0">
                <a:solidFill>
                  <a:srgbClr val="7BC11B"/>
                </a:solidFill>
              </a:rPr>
              <a:t>Ascendante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979712" y="4653208"/>
            <a:ext cx="1944216" cy="648000"/>
          </a:xfrm>
          <a:prstGeom prst="roundRect">
            <a:avLst/>
          </a:prstGeom>
        </p:spPr>
        <p:txBody>
          <a:bodyPr/>
          <a:lstStyle/>
          <a:p>
            <a:r>
              <a:rPr lang="en-GB" sz="1800" dirty="0" err="1" smtClean="0"/>
              <a:t>Gouvernance</a:t>
            </a:r>
            <a:r>
              <a:rPr lang="en-GB" sz="1800" dirty="0" smtClean="0"/>
              <a:t>     du standard</a:t>
            </a:r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979712" y="1412776"/>
            <a:ext cx="1944216" cy="684112"/>
          </a:xfrm>
          <a:prstGeom prst="roundRect">
            <a:avLst/>
          </a:prstGeom>
        </p:spPr>
        <p:txBody>
          <a:bodyPr anchor="ctr"/>
          <a:lstStyle/>
          <a:p>
            <a:pPr marL="0" indent="0" algn="ctr"/>
            <a:r>
              <a:rPr lang="en-GB" sz="1500" dirty="0" smtClean="0"/>
              <a:t>Parties </a:t>
            </a:r>
            <a:r>
              <a:rPr lang="en-GB" sz="1500" dirty="0" err="1"/>
              <a:t>P</a:t>
            </a:r>
            <a:r>
              <a:rPr lang="en-GB" sz="1500" dirty="0" err="1" smtClean="0"/>
              <a:t>renantes</a:t>
            </a:r>
            <a:r>
              <a:rPr lang="en-GB" sz="1500" dirty="0" smtClean="0"/>
              <a:t> Locales</a:t>
            </a:r>
            <a:endParaRPr lang="en-GB" sz="15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499854" y="4653136"/>
            <a:ext cx="1943536" cy="648072"/>
          </a:xfrm>
          <a:prstGeom prst="roundRect">
            <a:avLst/>
          </a:prstGeom>
        </p:spPr>
        <p:txBody>
          <a:bodyPr/>
          <a:lstStyle/>
          <a:p>
            <a:r>
              <a:rPr lang="en-GB" sz="1800" dirty="0" err="1" smtClean="0"/>
              <a:t>Gouvernance</a:t>
            </a:r>
            <a:r>
              <a:rPr lang="en-GB" sz="1800" dirty="0" smtClean="0"/>
              <a:t>     du </a:t>
            </a:r>
            <a:r>
              <a:rPr lang="en-GB" sz="1800" dirty="0" err="1" smtClean="0"/>
              <a:t>système</a:t>
            </a:r>
            <a:endParaRPr lang="en-GB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020134" y="4653136"/>
            <a:ext cx="1943536" cy="648072"/>
          </a:xfrm>
          <a:prstGeom prst="roundRect">
            <a:avLst/>
          </a:prstGeom>
        </p:spPr>
        <p:txBody>
          <a:bodyPr/>
          <a:lstStyle/>
          <a:p>
            <a:r>
              <a:rPr lang="en-GB" sz="1800" dirty="0" err="1" smtClean="0"/>
              <a:t>Vérification</a:t>
            </a:r>
            <a:endParaRPr lang="en-GB" sz="180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979712" y="2600872"/>
            <a:ext cx="1944216" cy="684112"/>
          </a:xfrm>
          <a:prstGeom prst="roundRect">
            <a:avLst/>
          </a:prstGeom>
        </p:spPr>
        <p:txBody>
          <a:bodyPr anchor="ctr"/>
          <a:lstStyle/>
          <a:p>
            <a:pPr marL="0" indent="0" algn="ctr"/>
            <a:r>
              <a:rPr lang="en-GB" sz="1500" dirty="0" smtClean="0"/>
              <a:t>Standards </a:t>
            </a:r>
            <a:r>
              <a:rPr lang="en-GB" sz="1500" dirty="0" err="1" smtClean="0"/>
              <a:t>Nationaux</a:t>
            </a:r>
            <a:endParaRPr lang="en-GB" sz="150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979712" y="3789040"/>
            <a:ext cx="1944216" cy="684112"/>
          </a:xfrm>
          <a:prstGeom prst="roundRect">
            <a:avLst/>
          </a:prstGeom>
        </p:spPr>
        <p:txBody>
          <a:bodyPr anchor="ctr"/>
          <a:lstStyle/>
          <a:p>
            <a:pPr marL="0" indent="0" algn="ctr"/>
            <a:r>
              <a:rPr lang="en-GB" sz="1500" dirty="0" smtClean="0"/>
              <a:t>Standards </a:t>
            </a:r>
            <a:r>
              <a:rPr lang="en-GB" sz="1500" dirty="0" err="1" smtClean="0"/>
              <a:t>Internationaux</a:t>
            </a:r>
            <a:endParaRPr lang="en-GB" sz="150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99992" y="1412776"/>
            <a:ext cx="1944216" cy="684112"/>
          </a:xfrm>
          <a:prstGeom prst="roundRect">
            <a:avLst/>
          </a:prstGeom>
          <a:ln>
            <a:solidFill>
              <a:srgbClr val="649B28"/>
            </a:solidFill>
          </a:ln>
        </p:spPr>
        <p:txBody>
          <a:bodyPr anchor="ctr"/>
          <a:lstStyle/>
          <a:p>
            <a:pPr marL="0" indent="0" algn="ctr"/>
            <a:r>
              <a:rPr lang="en-GB" sz="1500" dirty="0" err="1" smtClean="0"/>
              <a:t>Acteurs</a:t>
            </a:r>
            <a:r>
              <a:rPr lang="en-GB" sz="1500" dirty="0" smtClean="0"/>
              <a:t> </a:t>
            </a:r>
            <a:r>
              <a:rPr lang="en-GB" sz="1500" dirty="0" err="1" smtClean="0"/>
              <a:t>Locaux</a:t>
            </a:r>
            <a:endParaRPr lang="en-GB" sz="150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99992" y="2600872"/>
            <a:ext cx="1944216" cy="767792"/>
          </a:xfrm>
          <a:prstGeom prst="roundRect">
            <a:avLst/>
          </a:prstGeom>
          <a:ln>
            <a:solidFill>
              <a:srgbClr val="649B28"/>
            </a:solidFill>
          </a:ln>
        </p:spPr>
        <p:txBody>
          <a:bodyPr anchor="ctr"/>
          <a:lstStyle/>
          <a:p>
            <a:pPr marL="0" indent="0" algn="ctr"/>
            <a:r>
              <a:rPr lang="en-GB" sz="1500" dirty="0" err="1" smtClean="0"/>
              <a:t>Systèmes</a:t>
            </a:r>
            <a:r>
              <a:rPr lang="en-GB" sz="1500" dirty="0" smtClean="0"/>
              <a:t> </a:t>
            </a:r>
            <a:r>
              <a:rPr lang="en-GB" sz="1500" dirty="0" err="1" smtClean="0"/>
              <a:t>Nationaux</a:t>
            </a:r>
            <a:r>
              <a:rPr lang="en-GB" sz="1500" dirty="0" smtClean="0"/>
              <a:t> de Certification </a:t>
            </a:r>
            <a:r>
              <a:rPr lang="en-GB" sz="1500" dirty="0" err="1" smtClean="0"/>
              <a:t>Forestière</a:t>
            </a:r>
            <a:endParaRPr lang="en-GB" sz="150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99992" y="3789040"/>
            <a:ext cx="1944216" cy="684112"/>
          </a:xfrm>
          <a:prstGeom prst="roundRect">
            <a:avLst/>
          </a:prstGeom>
          <a:ln>
            <a:solidFill>
              <a:srgbClr val="649B28"/>
            </a:solidFill>
          </a:ln>
        </p:spPr>
        <p:txBody>
          <a:bodyPr anchor="ctr"/>
          <a:lstStyle/>
          <a:p>
            <a:pPr marL="0" indent="0" algn="ctr"/>
            <a:r>
              <a:rPr lang="en-GB" sz="1500" dirty="0" smtClean="0"/>
              <a:t>Assemblée </a:t>
            </a:r>
            <a:r>
              <a:rPr lang="en-GB" sz="1500" dirty="0" err="1" smtClean="0"/>
              <a:t>Générale</a:t>
            </a:r>
            <a:r>
              <a:rPr lang="en-GB" sz="1500" dirty="0" smtClean="0"/>
              <a:t> du PEFC</a:t>
            </a:r>
            <a:endParaRPr lang="en-GB" sz="150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020272" y="3789040"/>
            <a:ext cx="1944216" cy="684112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 anchor="ctr"/>
          <a:lstStyle/>
          <a:p>
            <a:pPr marL="0" indent="0" algn="ctr"/>
            <a:r>
              <a:rPr lang="en-GB" sz="1500" dirty="0" smtClean="0"/>
              <a:t>ISO/International Accreditation Forum</a:t>
            </a:r>
            <a:endParaRPr lang="en-GB" sz="1500" dirty="0"/>
          </a:p>
        </p:txBody>
      </p:sp>
      <p:pic>
        <p:nvPicPr>
          <p:cNvPr id="54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24809"/>
          <a:stretch/>
        </p:blipFill>
        <p:spPr>
          <a:xfrm>
            <a:off x="7488324" y="-1"/>
            <a:ext cx="1655676" cy="1452995"/>
          </a:xfrm>
          <a:prstGeom prst="rect">
            <a:avLst/>
          </a:prstGeom>
        </p:spPr>
      </p:pic>
      <p:grpSp>
        <p:nvGrpSpPr>
          <p:cNvPr id="55" name="Grouper 11"/>
          <p:cNvGrpSpPr/>
          <p:nvPr/>
        </p:nvGrpSpPr>
        <p:grpSpPr>
          <a:xfrm>
            <a:off x="7315200" y="0"/>
            <a:ext cx="1828800" cy="1676400"/>
            <a:chOff x="7315200" y="0"/>
            <a:chExt cx="1828800" cy="1676400"/>
          </a:xfrm>
        </p:grpSpPr>
        <p:pic>
          <p:nvPicPr>
            <p:cNvPr id="56" name="Image 23"/>
            <p:cNvPicPr>
              <a:picLocks noChangeAspect="1"/>
            </p:cNvPicPr>
            <p:nvPr userDrawn="1"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rcRect l="33165" t="71619" r="7085" b="7919"/>
                <a:stretch>
                  <a:fillRect/>
                </a:stretch>
              </p:blipFill>
            </mc:Choice>
            <mc:Fallback>
              <p:blipFill>
                <a:blip r:embed="rId5"/>
                <a:srcRect l="33165" t="71619" r="7085" b="7919"/>
                <a:stretch>
                  <a:fillRect/>
                </a:stretch>
              </p:blipFill>
            </mc:Fallback>
          </mc:AlternateContent>
          <p:spPr>
            <a:xfrm>
              <a:off x="7315200" y="1219200"/>
              <a:ext cx="1828800" cy="457200"/>
            </a:xfrm>
            <a:prstGeom prst="rect">
              <a:avLst/>
            </a:prstGeom>
          </p:spPr>
        </p:pic>
        <p:grpSp>
          <p:nvGrpSpPr>
            <p:cNvPr id="57" name="Grouper 9"/>
            <p:cNvGrpSpPr/>
            <p:nvPr userDrawn="1"/>
          </p:nvGrpSpPr>
          <p:grpSpPr>
            <a:xfrm>
              <a:off x="7315200" y="0"/>
              <a:ext cx="533400" cy="1447800"/>
              <a:chOff x="7315200" y="0"/>
              <a:chExt cx="533400" cy="1447800"/>
            </a:xfrm>
          </p:grpSpPr>
          <p:pic>
            <p:nvPicPr>
              <p:cNvPr id="58" name="Image 25"/>
              <p:cNvPicPr>
                <a:picLocks noChangeAspect="1"/>
              </p:cNvPicPr>
              <p:nvPr userDrawn="1"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4"/>
                  <a:srcRect l="33165" t="17052" r="49409" b="18150"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 l="33165" t="17052" r="49409" b="18150"/>
                  <a:stretch>
                    <a:fillRect/>
                  </a:stretch>
                </p:blipFill>
              </mc:Fallback>
            </mc:AlternateContent>
            <p:spPr>
              <a:xfrm>
                <a:off x="7315200" y="0"/>
                <a:ext cx="533400" cy="1447800"/>
              </a:xfrm>
              <a:prstGeom prst="rect">
                <a:avLst/>
              </a:prstGeom>
            </p:spPr>
          </p:pic>
          <p:pic>
            <p:nvPicPr>
              <p:cNvPr id="59" name="Image 10" descr="keyline_01.png"/>
              <p:cNvPicPr>
                <a:picLocks noChangeAspect="1"/>
              </p:cNvPicPr>
              <p:nvPr userDrawn="1"/>
            </p:nvPicPr>
            <p:blipFill>
              <a:blip r:embed="rId6"/>
              <a:srcRect l="69704" t="90029" r="25150"/>
              <a:stretch>
                <a:fillRect/>
              </a:stretch>
            </p:blipFill>
            <p:spPr>
              <a:xfrm>
                <a:off x="7315200" y="1036638"/>
                <a:ext cx="489499" cy="173892"/>
              </a:xfrm>
              <a:prstGeom prst="rect">
                <a:avLst/>
              </a:prstGeom>
            </p:spPr>
          </p:pic>
        </p:grpSp>
      </p:grpSp>
      <p:sp>
        <p:nvSpPr>
          <p:cNvPr id="19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020272" y="2600872"/>
            <a:ext cx="1944216" cy="767792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 anchor="ctr"/>
          <a:lstStyle/>
          <a:p>
            <a:pPr marL="0" indent="0" algn="ctr"/>
            <a:r>
              <a:rPr lang="en-GB" sz="1600" dirty="0" err="1" smtClean="0"/>
              <a:t>Organismes</a:t>
            </a:r>
            <a:r>
              <a:rPr lang="en-GB" sz="1600" dirty="0" smtClean="0"/>
              <a:t> </a:t>
            </a:r>
            <a:r>
              <a:rPr lang="en-GB" sz="1600" dirty="0" err="1" smtClean="0"/>
              <a:t>Nationaux</a:t>
            </a:r>
            <a:r>
              <a:rPr lang="en-GB" sz="1600" dirty="0" smtClean="0"/>
              <a:t> </a:t>
            </a:r>
            <a:r>
              <a:rPr lang="en-GB" sz="1600" dirty="0" err="1" smtClean="0"/>
              <a:t>d’Accréditation</a:t>
            </a:r>
            <a:endParaRPr lang="en-GB" sz="160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020272" y="1412776"/>
            <a:ext cx="1944216" cy="719024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 anchor="ctr"/>
          <a:lstStyle/>
          <a:p>
            <a:pPr marL="0" indent="0" algn="ctr"/>
            <a:r>
              <a:rPr lang="en-GB" sz="1500" dirty="0" err="1" smtClean="0"/>
              <a:t>Organismes</a:t>
            </a:r>
            <a:r>
              <a:rPr lang="en-GB" sz="1500" dirty="0" smtClean="0"/>
              <a:t> de Certification </a:t>
            </a:r>
            <a:r>
              <a:rPr lang="en-GB" sz="1500" dirty="0" err="1" smtClean="0"/>
              <a:t>Notifiés</a:t>
            </a:r>
            <a:r>
              <a:rPr lang="en-GB" sz="1500" dirty="0" smtClean="0"/>
              <a:t> </a:t>
            </a:r>
            <a:r>
              <a:rPr lang="en-GB" sz="1500" dirty="0" err="1" smtClean="0"/>
              <a:t>Localement</a:t>
            </a:r>
            <a:endParaRPr lang="en-GB" sz="15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951820" y="3284984"/>
            <a:ext cx="0" cy="50400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51820" y="2096888"/>
            <a:ext cx="0" cy="50400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472100" y="3284984"/>
            <a:ext cx="0" cy="50400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472100" y="2096888"/>
            <a:ext cx="0" cy="50400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992380" y="3284984"/>
            <a:ext cx="0" cy="50400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992380" y="2096888"/>
            <a:ext cx="0" cy="50400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5661248"/>
            <a:ext cx="8157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lvl="1" indent="-360363">
              <a:buFont typeface="Arial" panose="020B0604020202020204" pitchFamily="34" charset="0"/>
              <a:buChar char="•"/>
            </a:pPr>
            <a:r>
              <a:rPr lang="en-GB" sz="1600" dirty="0" err="1"/>
              <a:t>Tous</a:t>
            </a:r>
            <a:r>
              <a:rPr lang="en-GB" sz="1600" dirty="0"/>
              <a:t> les </a:t>
            </a:r>
            <a:r>
              <a:rPr lang="en-GB" sz="1600" dirty="0" err="1"/>
              <a:t>systèmes</a:t>
            </a:r>
            <a:r>
              <a:rPr lang="en-GB" sz="1600" dirty="0"/>
              <a:t> </a:t>
            </a:r>
            <a:r>
              <a:rPr lang="en-GB" sz="1600" dirty="0" err="1"/>
              <a:t>nationaux</a:t>
            </a:r>
            <a:r>
              <a:rPr lang="en-GB" sz="1600" dirty="0"/>
              <a:t> </a:t>
            </a:r>
            <a:r>
              <a:rPr lang="en-GB" sz="1600" dirty="0" err="1"/>
              <a:t>respectent</a:t>
            </a:r>
            <a:r>
              <a:rPr lang="en-GB" sz="1600" dirty="0"/>
              <a:t> les </a:t>
            </a:r>
            <a:r>
              <a:rPr lang="en-GB" sz="1600" dirty="0" err="1"/>
              <a:t>exigences</a:t>
            </a:r>
            <a:r>
              <a:rPr lang="en-GB" sz="1600" dirty="0"/>
              <a:t> </a:t>
            </a:r>
            <a:r>
              <a:rPr lang="en-GB" sz="1600" dirty="0" err="1"/>
              <a:t>minimales</a:t>
            </a:r>
            <a:r>
              <a:rPr lang="en-GB" sz="1600" dirty="0"/>
              <a:t> de </a:t>
            </a:r>
            <a:r>
              <a:rPr lang="en-GB" sz="1600" dirty="0" err="1"/>
              <a:t>gestion</a:t>
            </a:r>
            <a:r>
              <a:rPr lang="en-GB" sz="1600" dirty="0"/>
              <a:t> durable du PEFC</a:t>
            </a:r>
          </a:p>
          <a:p>
            <a:pPr marL="720725" lvl="1" indent="-360363">
              <a:buFont typeface="Arial" panose="020B0604020202020204" pitchFamily="34" charset="0"/>
              <a:buChar char="•"/>
            </a:pPr>
            <a:r>
              <a:rPr lang="fr-CH" sz="1600" dirty="0" smtClean="0"/>
              <a:t>Ont une identité commune sur le marché global</a:t>
            </a:r>
            <a:endParaRPr lang="fr-CH" sz="1600" dirty="0"/>
          </a:p>
          <a:p>
            <a:pPr marL="720725" lvl="1" indent="-360363">
              <a:buFont typeface="Arial" panose="020B0604020202020204" pitchFamily="34" charset="0"/>
              <a:buChar char="•"/>
            </a:pPr>
            <a:r>
              <a:rPr lang="fr-CH" sz="1600" dirty="0" smtClean="0"/>
              <a:t>Mais sont </a:t>
            </a:r>
            <a:r>
              <a:rPr lang="fr-CH" sz="1600" dirty="0">
                <a:solidFill>
                  <a:schemeClr val="accent1"/>
                </a:solidFill>
              </a:rPr>
              <a:t>appropriés, </a:t>
            </a:r>
            <a:r>
              <a:rPr lang="fr-CH" sz="1600" dirty="0" smtClean="0">
                <a:solidFill>
                  <a:schemeClr val="accent1"/>
                </a:solidFill>
              </a:rPr>
              <a:t>opérés</a:t>
            </a:r>
            <a:r>
              <a:rPr lang="fr-CH" sz="1600" dirty="0">
                <a:solidFill>
                  <a:schemeClr val="accent1"/>
                </a:solidFill>
              </a:rPr>
              <a:t>, développés et vérifiés localement</a:t>
            </a:r>
            <a:r>
              <a:rPr lang="fr-CH" sz="1600" dirty="0" smtClean="0"/>
              <a:t> </a:t>
            </a:r>
            <a:r>
              <a:rPr lang="fr-CH" sz="1600" dirty="0" smtClean="0">
                <a:solidFill>
                  <a:schemeClr val="accent1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9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8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AB609E2D-C0A7-2444-B13C-BA361C3AB3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36" r="1417" b="2786"/>
          <a:stretch/>
        </p:blipFill>
        <p:spPr>
          <a:xfrm>
            <a:off x="540000" y="1555200"/>
            <a:ext cx="8582400" cy="4071600"/>
          </a:xfrm>
          <a:prstGeom prst="rect">
            <a:avLst/>
          </a:prstGeom>
        </p:spPr>
      </p:pic>
      <p:pic>
        <p:nvPicPr>
          <p:cNvPr id="8" name="Picture 7" descr="A picture containing table, plate, holding&#10;&#10;Description automatically generated">
            <a:extLst>
              <a:ext uri="{FF2B5EF4-FFF2-40B4-BE49-F238E27FC236}">
                <a16:creationId xmlns:a16="http://schemas.microsoft.com/office/drawing/2014/main" id="{ABB29C77-A110-2645-812C-8D3A09B83B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6000" y="1771200"/>
            <a:ext cx="4320000" cy="432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L’Alliance PEFC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D82395-03B2-9B48-92B5-C136CA24C1CA}"/>
              </a:ext>
            </a:extLst>
          </p:cNvPr>
          <p:cNvGrpSpPr/>
          <p:nvPr/>
        </p:nvGrpSpPr>
        <p:grpSpPr>
          <a:xfrm>
            <a:off x="7956376" y="5517232"/>
            <a:ext cx="1165922" cy="1340768"/>
            <a:chOff x="7956376" y="5517232"/>
            <a:chExt cx="1165922" cy="134076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D97AFA-4407-024A-9F96-98C893C4186A}"/>
                </a:ext>
              </a:extLst>
            </p:cNvPr>
            <p:cNvSpPr/>
            <p:nvPr/>
          </p:nvSpPr>
          <p:spPr>
            <a:xfrm>
              <a:off x="7956376" y="5517232"/>
              <a:ext cx="1165922" cy="1340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Image 11" descr="PEFC_Logo_1000_dpi.png">
              <a:extLst>
                <a:ext uri="{FF2B5EF4-FFF2-40B4-BE49-F238E27FC236}">
                  <a16:creationId xmlns:a16="http://schemas.microsoft.com/office/drawing/2014/main" id="{E0547CAB-85CD-4C44-81C4-4EECF6C15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4000" y="5626800"/>
              <a:ext cx="747665" cy="1047600"/>
            </a:xfrm>
            <a:prstGeom prst="rect">
              <a:avLst/>
            </a:prstGeom>
          </p:spPr>
        </p:pic>
      </p:grp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678816-76E6-A74B-B516-9E6F88E495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6" y="4835443"/>
            <a:ext cx="2111665" cy="12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9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PAFC régional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5038" y="1484784"/>
            <a:ext cx="7309370" cy="50779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3 pays membres de PEFC: élargissement souhaitable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Un système régional avec:</a:t>
            </a:r>
          </a:p>
          <a:p>
            <a:pPr marL="666900" lvl="1" indent="-342900"/>
            <a:r>
              <a:rPr lang="fr-CH" b="0" dirty="0" smtClean="0"/>
              <a:t>Un standard régional</a:t>
            </a:r>
          </a:p>
          <a:p>
            <a:pPr marL="666900" lvl="1" indent="-342900"/>
            <a:r>
              <a:rPr lang="fr-CH" b="0" dirty="0" smtClean="0"/>
              <a:t>Des interprétations nationales</a:t>
            </a:r>
          </a:p>
          <a:p>
            <a:pPr marL="666900" lvl="1" indent="-342900"/>
            <a:r>
              <a:rPr lang="fr-CH" b="0" dirty="0" smtClean="0"/>
              <a:t>Soumis conjointement par les pays membres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Soutien de la COMIFAC et de l’ATIBT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Suite des activités:</a:t>
            </a:r>
          </a:p>
          <a:p>
            <a:pPr marL="666900" lvl="1" indent="-342900"/>
            <a:r>
              <a:rPr lang="fr-CH" b="0" dirty="0"/>
              <a:t>Créer et développer un secrétariat régional (lieu à définir) </a:t>
            </a:r>
          </a:p>
          <a:p>
            <a:pPr marL="666900" lvl="1" indent="-342900"/>
            <a:r>
              <a:rPr lang="fr-CH" b="0" dirty="0"/>
              <a:t>Activités de communication autour de PAFC (à coordonner avec F&amp;P)</a:t>
            </a:r>
          </a:p>
        </p:txBody>
      </p:sp>
    </p:spTree>
    <p:extLst>
      <p:ext uri="{BB962C8B-B14F-4D97-AF65-F5344CB8AC3E}">
        <p14:creationId xmlns:p14="http://schemas.microsoft.com/office/powerpoint/2010/main" val="7239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FC_PPT_MASTER_2014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FC_PPT_MASTER_2014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FC_PPT_MASTER_2014-11-13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FC_PPT_MASTER_2014-11-13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EFC_PPT_MASTER_2014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EFC_PPT_MASTER_2014-11-13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EFC_PPT_MASTER_2014-11-13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PEFC_PPT_MASTER_2014-11-13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PEFC_PPT_MASTER_2014-11-13">
  <a:themeElements>
    <a:clrScheme name="PEFC">
      <a:dk1>
        <a:srgbClr val="343434"/>
      </a:dk1>
      <a:lt1>
        <a:sysClr val="window" lastClr="FFFFFF"/>
      </a:lt1>
      <a:dk2>
        <a:srgbClr val="AAAAAA"/>
      </a:dk2>
      <a:lt2>
        <a:srgbClr val="C8C8C8"/>
      </a:lt2>
      <a:accent1>
        <a:srgbClr val="7BC11B"/>
      </a:accent1>
      <a:accent2>
        <a:srgbClr val="006225"/>
      </a:accent2>
      <a:accent3>
        <a:srgbClr val="005295"/>
      </a:accent3>
      <a:accent4>
        <a:srgbClr val="FDB813"/>
      </a:accent4>
      <a:accent5>
        <a:srgbClr val="D9541E"/>
      </a:accent5>
      <a:accent6>
        <a:srgbClr val="8A2003"/>
      </a:accent6>
      <a:hlink>
        <a:srgbClr val="005295"/>
      </a:hlink>
      <a:folHlink>
        <a:srgbClr val="00529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PEFC_PPT_MASTER_2014</Template>
  <TotalTime>26156</TotalTime>
  <Words>599</Words>
  <Application>Microsoft Office PowerPoint</Application>
  <PresentationFormat>On-screen Show (4:3)</PresentationFormat>
  <Paragraphs>156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Geneva</vt:lpstr>
      <vt:lpstr>Wingdings</vt:lpstr>
      <vt:lpstr>Zapf Dingbats</vt:lpstr>
      <vt:lpstr>PEFC_PPT_MASTER_2014</vt:lpstr>
      <vt:lpstr>1_PEFC_PPT_MASTER_2014</vt:lpstr>
      <vt:lpstr>PEFC_PPT_MASTER_2014-11-13</vt:lpstr>
      <vt:lpstr>1_PEFC_PPT_MASTER_2014-11-13</vt:lpstr>
      <vt:lpstr>2_PEFC_PPT_MASTER_2014</vt:lpstr>
      <vt:lpstr>2_PEFC_PPT_MASTER_2014-11-13</vt:lpstr>
      <vt:lpstr>3_PEFC_PPT_MASTER_2014-11-13</vt:lpstr>
      <vt:lpstr>4_PEFC_PPT_MASTER_2014-11-13</vt:lpstr>
      <vt:lpstr>5_PEFC_PPT_MASTER_2014-11-13</vt:lpstr>
      <vt:lpstr>Worksheet</vt:lpstr>
      <vt:lpstr>PowerPoint Presentation</vt:lpstr>
      <vt:lpstr>Qu’est ce que PEFC?</vt:lpstr>
      <vt:lpstr>PowerPoint Presentation</vt:lpstr>
      <vt:lpstr>Pourquoi PEFC est unique</vt:lpstr>
      <vt:lpstr>La certification au niveau mondial</vt:lpstr>
      <vt:lpstr>PowerPoint Presentation</vt:lpstr>
      <vt:lpstr>L’Approche Ascendante</vt:lpstr>
      <vt:lpstr>L’Alliance PEFC</vt:lpstr>
      <vt:lpstr> PAFC régional</vt:lpstr>
      <vt:lpstr>Les différents PAFC du Bassin</vt:lpstr>
      <vt:lpstr> PAFC régional: pourquoi ?</vt:lpstr>
      <vt:lpstr>PowerPoint Presentation</vt:lpstr>
    </vt:vector>
  </TitlesOfParts>
  <Manager>Gavi</Manager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Gavi</dc:subject>
  <dc:creator>Hannah Price</dc:creator>
  <cp:lastModifiedBy>Remi Sournia</cp:lastModifiedBy>
  <cp:revision>217</cp:revision>
  <cp:lastPrinted>2018-02-26T17:27:41Z</cp:lastPrinted>
  <dcterms:created xsi:type="dcterms:W3CDTF">2017-06-19T14:11:26Z</dcterms:created>
  <dcterms:modified xsi:type="dcterms:W3CDTF">2020-10-01T15:27:52Z</dcterms:modified>
</cp:coreProperties>
</file>