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4" r:id="rId5"/>
    <p:sldId id="277" r:id="rId6"/>
    <p:sldId id="278" r:id="rId7"/>
    <p:sldId id="276" r:id="rId8"/>
    <p:sldId id="279" r:id="rId9"/>
    <p:sldId id="275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40F"/>
    <a:srgbClr val="2658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F0793-903D-4F95-8164-94B87E8A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8B27E1-8317-4500-8120-49A5C1E5A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B58D36-A865-41B2-8811-56CFDA7C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FEAFAE-BD75-4476-A231-062C0198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D74C4C-F786-4457-AE9B-283EDDA9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240CFD0-410B-43E5-BB64-40CC71D0C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326"/>
            <a:ext cx="942037" cy="9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3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418E6-D759-4887-B6A8-95436533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2328FD-CC1C-42E8-833A-A5F4A1C34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00344-0AA5-4526-902F-EB1FF2BF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385262-439A-480D-96BD-CEFA25F2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D58995-1357-4CF6-AC1C-9A814A58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0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F77A3B-38A5-4B9C-B3C2-7D9B5529A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24283D-69A4-4DAB-A295-57A6904D4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1C825-81DB-45FA-816E-8A78578C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CD410-11F4-46C4-96B0-B861C00D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E2AF42-BD89-492F-B95E-68F62ACF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A7A4B-CF0D-41DF-BF7B-0ABBB697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363" y="320737"/>
            <a:ext cx="10146437" cy="9420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9AEDB-7DA8-4658-8D0E-036F123F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544715"/>
            <a:ext cx="8034291" cy="463224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44AE8-4A73-4F61-8FF0-02AB42E0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DB9DE-B34A-4801-9B56-89A8BDEB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3024C5-E255-4056-8C7F-1C1DBA31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EF7BD08-6B93-4FF0-8AD3-F083D6ED3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326"/>
            <a:ext cx="942037" cy="9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8CC53-E81D-4540-83D6-18F5394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919696-2BDE-45A5-AD61-F1C3C9C2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7B045-A36B-43D8-8C79-53C84182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C2192-A92C-48A9-8D2C-B31DDDFB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5DDE0-25B1-42E4-92D5-AFC08917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8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02AB9-212B-4545-8C32-A3E5AA8D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BDC61-A78D-4014-8539-8B9761EE8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CBB4B5-1961-4C29-AC66-0E40E33F1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C3F2F0-5383-442C-8065-CEB986F7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98DCCC-21CD-464F-89FE-6AB1EB4F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485E57-6DDF-499B-8274-E07EC032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22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C7015-DB0E-4A67-8B82-29902061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5BCFB1-1388-439C-AC41-B1B4DE36A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B914F2-87C0-4406-9A44-3F61C70B0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5AFA67-9D75-4F98-B3BB-84B1FF3F0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6505A1-BCD6-4504-8F7F-E8105759E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C356D4-8D80-4F16-8C97-04D8001E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3FA9F1-379A-4C5E-88E3-53AF3C45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1FE88D-0A24-4D0A-A4C6-7AE5E410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66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AAB03-7A8F-4ABC-86C4-EC57B082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373640-28ED-4F3F-BBFE-0B53BD89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395921-0276-4BF4-BF7A-C7850A0A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AB31F6-6F5F-40BA-8B84-B6C3040A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4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A6F05D-486B-450A-B24D-08DF44F3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8BB7A1-64BA-421B-9159-4D3457C1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467E1C-4729-4B32-95F8-99CA76F4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79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B11FA-8701-494E-ABD2-B9EC566F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90BDE4-2155-40C0-988F-232A10D5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6F59FB-8AEE-4F96-8CF5-5F058E303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A30D17-D45C-4EAB-A006-71C74212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E1A756-7F91-4E04-9972-71DA4DE5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6098B1-8B96-4026-8C12-55E42DE9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0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5A16A-04EC-43FC-81BD-3E10F472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CCDA53-E4C6-4270-A937-15559C146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935BF7-FD99-4DED-8803-671BFD119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E14427-D0B3-47B1-8617-A49FB761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BBD9C-76AC-46CF-A22C-D26E3F5A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F20E6C-E9BC-491E-B908-FAF0004A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3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100000">
              <a:srgbClr val="0E440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8E20AF-319B-4B0F-AB4B-114E286C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93F098-3BCA-4341-BCD4-13D481892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E552E-F837-462C-99FA-3B07CB87E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30097-7718-4516-976A-4FE41D734C05}" type="datetimeFigureOut">
              <a:rPr lang="fr-FR" smtClean="0"/>
              <a:pPr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5AC486-56A3-4D04-8977-5FE3ABB80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ACA07E-729C-4205-A5BD-A4DDA4251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88C2-12BC-4678-84EF-43F3A76999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9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94101-9487-4554-BF5A-2B3EBB344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4375"/>
            <a:ext cx="9144000" cy="1655762"/>
          </a:xfrm>
        </p:spPr>
        <p:txBody>
          <a:bodyPr>
            <a:normAutofit/>
          </a:bodyPr>
          <a:lstStyle/>
          <a:p>
            <a:r>
              <a:rPr lang="fr-FR" sz="11200" b="1" dirty="0">
                <a:solidFill>
                  <a:srgbClr val="265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MICROBOIS</a:t>
            </a:r>
            <a:r>
              <a:rPr lang="fr-FR" sz="1100" dirty="0"/>
              <a:t>©</a:t>
            </a:r>
            <a:endParaRPr lang="fr-FR" sz="1100" b="1" dirty="0">
              <a:solidFill>
                <a:srgbClr val="2658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B69BC-CBBB-4D28-ADA5-E730FA2DF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0" y="3910174"/>
            <a:ext cx="11860567" cy="618097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L’INFORMATIQUE FORESTIÈRE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182D49-BCE3-4BA2-80C7-ABC98099886D}"/>
              </a:ext>
            </a:extLst>
          </p:cNvPr>
          <p:cNvSpPr txBox="1"/>
          <p:nvPr/>
        </p:nvSpPr>
        <p:spPr>
          <a:xfrm>
            <a:off x="10210800" y="6087036"/>
            <a:ext cx="186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Data Concept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F5376B-BE99-400E-8F2C-54A052C9BA36}"/>
              </a:ext>
            </a:extLst>
          </p:cNvPr>
          <p:cNvSpPr txBox="1"/>
          <p:nvPr/>
        </p:nvSpPr>
        <p:spPr>
          <a:xfrm>
            <a:off x="9995646" y="6376122"/>
            <a:ext cx="229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www.dataconcept.fr</a:t>
            </a:r>
          </a:p>
        </p:txBody>
      </p:sp>
    </p:spTree>
    <p:extLst>
      <p:ext uri="{BB962C8B-B14F-4D97-AF65-F5344CB8AC3E}">
        <p14:creationId xmlns:p14="http://schemas.microsoft.com/office/powerpoint/2010/main" val="246852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94101-9487-4554-BF5A-2B3EBB344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8615"/>
            <a:ext cx="9144000" cy="879886"/>
          </a:xfrm>
        </p:spPr>
        <p:txBody>
          <a:bodyPr>
            <a:normAutofit fontScale="90000"/>
          </a:bodyPr>
          <a:lstStyle/>
          <a:p>
            <a:r>
              <a:rPr lang="fr-FR" sz="7300" b="1" dirty="0">
                <a:solidFill>
                  <a:srgbClr val="265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MICROBOIS</a:t>
            </a:r>
            <a:r>
              <a:rPr lang="fr-FR" sz="1200" dirty="0"/>
              <a:t>©</a:t>
            </a:r>
            <a:endParaRPr lang="fr-FR" sz="1200" b="1" dirty="0">
              <a:solidFill>
                <a:srgbClr val="2658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B69BC-CBBB-4D28-ADA5-E730FA2DF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57" y="1165232"/>
            <a:ext cx="12011486" cy="419308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L’INFORMATIQUE FORESTIÈRE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182D49-BCE3-4BA2-80C7-ABC98099886D}"/>
              </a:ext>
            </a:extLst>
          </p:cNvPr>
          <p:cNvSpPr txBox="1"/>
          <p:nvPr/>
        </p:nvSpPr>
        <p:spPr>
          <a:xfrm>
            <a:off x="3302544" y="4192856"/>
            <a:ext cx="5285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/>
              <a:t>Data Concept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F5376B-BE99-400E-8F2C-54A052C9BA36}"/>
              </a:ext>
            </a:extLst>
          </p:cNvPr>
          <p:cNvSpPr txBox="1"/>
          <p:nvPr/>
        </p:nvSpPr>
        <p:spPr>
          <a:xfrm>
            <a:off x="3453468" y="5124859"/>
            <a:ext cx="545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</a:rPr>
              <a:t>www.dataconcept.fr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06A15E-5AAA-480E-9819-593C82D298BA}"/>
              </a:ext>
            </a:extLst>
          </p:cNvPr>
          <p:cNvSpPr txBox="1"/>
          <p:nvPr/>
        </p:nvSpPr>
        <p:spPr>
          <a:xfrm>
            <a:off x="3453467" y="5646713"/>
            <a:ext cx="545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</a:rPr>
              <a:t>allo.com@dataconcept.fr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C1718F-30BE-41C9-BCB7-115807032E24}"/>
              </a:ext>
            </a:extLst>
          </p:cNvPr>
          <p:cNvSpPr txBox="1"/>
          <p:nvPr/>
        </p:nvSpPr>
        <p:spPr>
          <a:xfrm>
            <a:off x="3453466" y="6214289"/>
            <a:ext cx="545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</a:rPr>
              <a:t>+33 3 86 73 50 05</a:t>
            </a:r>
          </a:p>
        </p:txBody>
      </p:sp>
      <p:pic>
        <p:nvPicPr>
          <p:cNvPr id="1028" name="Picture 4" descr="email">
            <a:extLst>
              <a:ext uri="{FF2B5EF4-FFF2-40B4-BE49-F238E27FC236}">
                <a16:creationId xmlns:a16="http://schemas.microsoft.com/office/drawing/2014/main" id="{F739BCC8-45B8-42D5-AC79-EF06E9FC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73" y="5755769"/>
            <a:ext cx="473941" cy="4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ffice">
            <a:extLst>
              <a:ext uri="{FF2B5EF4-FFF2-40B4-BE49-F238E27FC236}">
                <a16:creationId xmlns:a16="http://schemas.microsoft.com/office/drawing/2014/main" id="{86D592FF-B879-4568-8CA8-5787B7E4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54" y="6314338"/>
            <a:ext cx="446232" cy="4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364F6D-0813-4250-94AC-4FE41C65C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14" y="5297531"/>
            <a:ext cx="313141" cy="3105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4FD8ED-1949-468B-923D-7C7F40EC3863}"/>
              </a:ext>
            </a:extLst>
          </p:cNvPr>
          <p:cNvSpPr txBox="1"/>
          <p:nvPr/>
        </p:nvSpPr>
        <p:spPr>
          <a:xfrm>
            <a:off x="90257" y="3063439"/>
            <a:ext cx="1201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Nous sommes disponibles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pour une démonstration de notre Progiciel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B20620-2DFF-4757-A6EC-3360284ABF41}"/>
              </a:ext>
            </a:extLst>
          </p:cNvPr>
          <p:cNvSpPr txBox="1"/>
          <p:nvPr/>
        </p:nvSpPr>
        <p:spPr>
          <a:xfrm>
            <a:off x="-112450" y="1605834"/>
            <a:ext cx="1201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MICROBOIS</a:t>
            </a:r>
            <a:r>
              <a:rPr lang="fr-FR" sz="1100" dirty="0">
                <a:solidFill>
                  <a:schemeClr val="accent6">
                    <a:lumMod val="50000"/>
                  </a:schemeClr>
                </a:solidFill>
              </a:rPr>
              <a:t>©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répond aux exigences de projets nationaux et </a:t>
            </a:r>
            <a:r>
              <a:rPr lang="fr-FR" sz="360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internationaux tels 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que le programme FAO-UE FLEGT</a:t>
            </a:r>
          </a:p>
        </p:txBody>
      </p:sp>
    </p:spTree>
    <p:extLst>
      <p:ext uri="{BB962C8B-B14F-4D97-AF65-F5344CB8AC3E}">
        <p14:creationId xmlns:p14="http://schemas.microsoft.com/office/powerpoint/2010/main" val="232816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Microbois</a:t>
            </a:r>
            <a:r>
              <a:rPr lang="fr-FR" sz="1100" dirty="0"/>
              <a:t>©</a:t>
            </a:r>
            <a:r>
              <a:rPr lang="fr-FR" dirty="0"/>
              <a:t> en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32000"/>
            <a:ext cx="7560000" cy="504000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E440F"/>
                </a:solidFill>
              </a:rPr>
              <a:t>En Afrique</a:t>
            </a:r>
          </a:p>
          <a:p>
            <a:pPr lvl="1"/>
            <a:r>
              <a:rPr lang="fr-FR" sz="2000" dirty="0"/>
              <a:t>2,3 Million d’hectares de forêts gérés avec Microbois</a:t>
            </a:r>
            <a:r>
              <a:rPr lang="fr-FR" sz="1100" dirty="0"/>
              <a:t>©</a:t>
            </a:r>
          </a:p>
          <a:p>
            <a:pPr lvl="1"/>
            <a:r>
              <a:rPr lang="fr-FR" sz="2000" dirty="0"/>
              <a:t>Dont </a:t>
            </a:r>
            <a:r>
              <a:rPr lang="fr-FR" sz="2000" u="sng" dirty="0"/>
              <a:t>1,7 Million d’hectares </a:t>
            </a:r>
            <a:r>
              <a:rPr lang="fr-FR" sz="2000" dirty="0"/>
              <a:t>de forêts </a:t>
            </a:r>
            <a:r>
              <a:rPr lang="fr-FR" sz="2000" u="sng" dirty="0"/>
              <a:t>certifiées</a:t>
            </a:r>
            <a:r>
              <a:rPr lang="fr-FR" sz="2000" dirty="0"/>
              <a:t> (FSC®, PAFC, OLB)</a:t>
            </a:r>
          </a:p>
          <a:p>
            <a:pPr marL="0" indent="0">
              <a:buNone/>
            </a:pPr>
            <a:endParaRPr lang="fr-FR" sz="2000" dirty="0">
              <a:solidFill>
                <a:srgbClr val="0E440F"/>
              </a:solidFill>
            </a:endParaRPr>
          </a:p>
          <a:p>
            <a:r>
              <a:rPr lang="fr-FR" sz="2000" dirty="0">
                <a:solidFill>
                  <a:srgbClr val="0E440F"/>
                </a:solidFill>
              </a:rPr>
              <a:t>Data Concept (Existe depuis 1987)</a:t>
            </a:r>
          </a:p>
          <a:p>
            <a:pPr lvl="1"/>
            <a:r>
              <a:rPr lang="fr-FR" sz="2000" dirty="0"/>
              <a:t>Une expérience de plus de 30 ans dans l’informatisation d’entreprise et la gestion de la traçabilité</a:t>
            </a:r>
          </a:p>
          <a:p>
            <a:pPr lvl="1"/>
            <a:r>
              <a:rPr lang="fr-FR" sz="2000" dirty="0"/>
              <a:t>Data Concept est présent auprès des entreprises forestières </a:t>
            </a:r>
            <a:r>
              <a:rPr lang="fr-FR" sz="2000" u="sng" dirty="0"/>
              <a:t>depuis 1988</a:t>
            </a:r>
          </a:p>
          <a:p>
            <a:endParaRPr lang="fr-FR" sz="2000" dirty="0">
              <a:solidFill>
                <a:srgbClr val="0E440F"/>
              </a:solidFill>
            </a:endParaRPr>
          </a:p>
          <a:p>
            <a:r>
              <a:rPr lang="fr-FR" sz="2000" dirty="0">
                <a:solidFill>
                  <a:srgbClr val="0E440F"/>
                </a:solidFill>
              </a:rPr>
              <a:t>Un Progiciel évolutif</a:t>
            </a:r>
          </a:p>
          <a:p>
            <a:pPr lvl="1"/>
            <a:r>
              <a:rPr lang="fr-FR" sz="2000" dirty="0"/>
              <a:t>Des mises à jour constantes afin de répondre aux nouveaux besoins des opérateurs forestiers (Actuellement version 24)</a:t>
            </a:r>
          </a:p>
          <a:p>
            <a:pPr lvl="1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8096F2-6A19-429C-962E-903105C591C4}"/>
              </a:ext>
            </a:extLst>
          </p:cNvPr>
          <p:cNvSpPr txBox="1"/>
          <p:nvPr/>
        </p:nvSpPr>
        <p:spPr>
          <a:xfrm>
            <a:off x="206188" y="635437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*Estimation Juin 2020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7D7C68D-FF9A-477F-9A6A-373FE0CEA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21" y="998559"/>
            <a:ext cx="1957479" cy="2454044"/>
          </a:xfrm>
          <a:prstGeom prst="rect">
            <a:avLst/>
          </a:prstGeom>
        </p:spPr>
      </p:pic>
      <p:pic>
        <p:nvPicPr>
          <p:cNvPr id="6" name="Image 5" descr="Une image contenant intérieur, ordinateur, assis, personne&#10;&#10;Description générée automatiquement">
            <a:extLst>
              <a:ext uri="{FF2B5EF4-FFF2-40B4-BE49-F238E27FC236}">
                <a16:creationId xmlns:a16="http://schemas.microsoft.com/office/drawing/2014/main" id="{F42A35B8-9726-497F-ACBF-F7E4C8E05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5" y="3452603"/>
            <a:ext cx="4132728" cy="30995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ZoneTexte 7"/>
          <p:cNvSpPr txBox="1"/>
          <p:nvPr/>
        </p:nvSpPr>
        <p:spPr>
          <a:xfrm>
            <a:off x="7879164" y="6239672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</a:t>
            </a:r>
            <a:r>
              <a:rPr lang="fr-FR" sz="800" dirty="0" err="1">
                <a:solidFill>
                  <a:schemeClr val="bg1"/>
                </a:solidFill>
              </a:rPr>
              <a:t>Wale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3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esktop\IMG_6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5548" y="4889820"/>
            <a:ext cx="2337852" cy="1753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Outils de Traçabilité et bien plus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25563"/>
            <a:ext cx="7560000" cy="5040000"/>
          </a:xfrm>
        </p:spPr>
        <p:txBody>
          <a:bodyPr>
            <a:normAutofit/>
          </a:bodyPr>
          <a:lstStyle/>
          <a:p>
            <a:r>
              <a:rPr lang="fr-FR" sz="2400" dirty="0"/>
              <a:t>Traçabilité complète depuis l’inventaire d’aménagement jusqu’aux produits finis </a:t>
            </a:r>
            <a:br>
              <a:rPr lang="fr-FR" sz="2400" dirty="0"/>
            </a:br>
            <a:r>
              <a:rPr lang="fr-FR" sz="2400" dirty="0"/>
              <a:t>(Produits 2</a:t>
            </a:r>
            <a:r>
              <a:rPr lang="fr-FR" sz="2400" baseline="30000" dirty="0"/>
              <a:t>ème</a:t>
            </a:r>
            <a:r>
              <a:rPr lang="fr-FR" sz="2400" dirty="0"/>
              <a:t>/3</a:t>
            </a:r>
            <a:r>
              <a:rPr lang="fr-FR" sz="2400" baseline="30000" dirty="0"/>
              <a:t>ème</a:t>
            </a:r>
            <a:r>
              <a:rPr lang="fr-FR" sz="2400" dirty="0"/>
              <a:t> transformation)</a:t>
            </a:r>
          </a:p>
          <a:p>
            <a:endParaRPr lang="fr-FR" sz="2400" dirty="0">
              <a:solidFill>
                <a:srgbClr val="0E440F"/>
              </a:solidFill>
            </a:endParaRPr>
          </a:p>
          <a:p>
            <a:r>
              <a:rPr lang="fr-FR" sz="2400" dirty="0">
                <a:solidFill>
                  <a:srgbClr val="0E440F"/>
                </a:solidFill>
              </a:rPr>
              <a:t>Une gestion pointue de l’entreprise</a:t>
            </a:r>
          </a:p>
          <a:p>
            <a:pPr lvl="1"/>
            <a:r>
              <a:rPr lang="fr-FR" dirty="0"/>
              <a:t>Traçabilité</a:t>
            </a:r>
          </a:p>
          <a:p>
            <a:pPr lvl="1"/>
            <a:r>
              <a:rPr lang="fr-FR" dirty="0"/>
              <a:t>Logistique</a:t>
            </a:r>
          </a:p>
          <a:p>
            <a:pPr lvl="1"/>
            <a:r>
              <a:rPr lang="fr-FR" dirty="0"/>
              <a:t>Finances / Contrôle de gestion</a:t>
            </a:r>
          </a:p>
          <a:p>
            <a:pPr lvl="1"/>
            <a:r>
              <a:rPr lang="fr-FR" dirty="0"/>
              <a:t>En lien avec les logiciels de Comptabilité</a:t>
            </a:r>
          </a:p>
        </p:txBody>
      </p:sp>
      <p:pic>
        <p:nvPicPr>
          <p:cNvPr id="5" name="Image 4" descr="Une image contenant jouet, pièce, table&#10;&#10;Description générée automatiquement">
            <a:extLst>
              <a:ext uri="{FF2B5EF4-FFF2-40B4-BE49-F238E27FC236}">
                <a16:creationId xmlns:a16="http://schemas.microsoft.com/office/drawing/2014/main" id="{F5A5E443-46EE-4AAF-BD64-70AA89DA5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1" y="1862836"/>
            <a:ext cx="5295900" cy="2557652"/>
          </a:xfrm>
          <a:prstGeom prst="rect">
            <a:avLst/>
          </a:prstGeom>
        </p:spPr>
      </p:pic>
      <p:pic>
        <p:nvPicPr>
          <p:cNvPr id="8" name="Image 7" descr="Une image contenant extérieur, personne, debout, herbe&#10;&#10;Description générée automatiquement">
            <a:extLst>
              <a:ext uri="{FF2B5EF4-FFF2-40B4-BE49-F238E27FC236}">
                <a16:creationId xmlns:a16="http://schemas.microsoft.com/office/drawing/2014/main" id="{37A82545-154B-41D9-978E-37F482A5A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27" y="4889820"/>
            <a:ext cx="2595846" cy="173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374981AB-DE7A-4E30-B3C8-67D67E392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89820"/>
            <a:ext cx="2595848" cy="173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3" descr="C:\Users\Utilisateur\Desktop\GROUTEL CAM 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284" y="4889820"/>
            <a:ext cx="2611909" cy="174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3F2E2B1-E10E-4516-958D-64684F501E6B}"/>
              </a:ext>
            </a:extLst>
          </p:cNvPr>
          <p:cNvSpPr txBox="1"/>
          <p:nvPr/>
        </p:nvSpPr>
        <p:spPr>
          <a:xfrm>
            <a:off x="360000" y="6365563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</a:t>
            </a:r>
            <a:r>
              <a:rPr lang="fr-FR" sz="800" dirty="0" err="1">
                <a:solidFill>
                  <a:schemeClr val="bg1"/>
                </a:solidFill>
              </a:rPr>
              <a:t>Wale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2B8D3C1-6BEE-423F-BFF2-89C78B79814E}"/>
              </a:ext>
            </a:extLst>
          </p:cNvPr>
          <p:cNvSpPr txBox="1"/>
          <p:nvPr/>
        </p:nvSpPr>
        <p:spPr>
          <a:xfrm>
            <a:off x="5439793" y="6398963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</a:t>
            </a:r>
            <a:r>
              <a:rPr lang="fr-FR" sz="800" dirty="0" err="1">
                <a:solidFill>
                  <a:schemeClr val="bg1"/>
                </a:solidFill>
              </a:rPr>
              <a:t>Wale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C15B1F-AB9F-4951-A017-92C89CDF042A}"/>
              </a:ext>
            </a:extLst>
          </p:cNvPr>
          <p:cNvSpPr txBox="1"/>
          <p:nvPr/>
        </p:nvSpPr>
        <p:spPr>
          <a:xfrm>
            <a:off x="6327284" y="6398963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</a:t>
            </a:r>
            <a:r>
              <a:rPr lang="fr-FR" sz="800" dirty="0" err="1">
                <a:solidFill>
                  <a:schemeClr val="bg1"/>
                </a:solidFill>
              </a:rPr>
              <a:t>Wale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0EE9F2-84AB-42B4-B61F-7EF81918849A}"/>
              </a:ext>
            </a:extLst>
          </p:cNvPr>
          <p:cNvSpPr txBox="1"/>
          <p:nvPr/>
        </p:nvSpPr>
        <p:spPr>
          <a:xfrm>
            <a:off x="9435548" y="6407306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</a:t>
            </a:r>
            <a:r>
              <a:rPr lang="fr-FR" sz="800" dirty="0" err="1">
                <a:solidFill>
                  <a:schemeClr val="bg1"/>
                </a:solidFill>
              </a:rPr>
              <a:t>Wale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Chaîne de Traçabilité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262407"/>
            <a:ext cx="1186944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De l’inventaire d’aménagement à la 3</a:t>
            </a:r>
            <a:r>
              <a:rPr lang="fr-FR" sz="3600" baseline="30000" dirty="0">
                <a:solidFill>
                  <a:schemeClr val="accent6">
                    <a:lumMod val="50000"/>
                  </a:schemeClr>
                </a:solidFill>
              </a:rPr>
              <a:t>ème</a:t>
            </a: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 transformation</a:t>
            </a:r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050867-52E3-4EFF-9D7F-DC81F2D50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55" y="1828800"/>
            <a:ext cx="7741328" cy="49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1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Outils pour les professionnels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8" y="1262407"/>
            <a:ext cx="110299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Un système dédié aux opérateurs forestiers</a:t>
            </a:r>
          </a:p>
          <a:p>
            <a:pPr marL="0" indent="0" algn="ctr">
              <a:buNone/>
            </a:pPr>
            <a:r>
              <a:rPr lang="fr-FR" sz="3600" dirty="0"/>
              <a:t>Une réponse en matière de traçabilité:</a:t>
            </a:r>
          </a:p>
          <a:p>
            <a:pPr marL="457200" lvl="1" indent="0" algn="just"/>
            <a:r>
              <a:rPr lang="fr-FR" sz="3200" dirty="0"/>
              <a:t> Besoins du terrain avec un outil complet </a:t>
            </a:r>
          </a:p>
          <a:p>
            <a:pPr marL="457200" lvl="1" indent="0" algn="just"/>
            <a:r>
              <a:rPr lang="fr-FR" sz="3200" dirty="0"/>
              <a:t> En adéquation avec les exigences de la certification </a:t>
            </a:r>
          </a:p>
          <a:p>
            <a:pPr marL="457200" lvl="1" indent="0" algn="just"/>
            <a:r>
              <a:rPr lang="fr-FR" sz="3200" dirty="0"/>
              <a:t> En conformité avec les administrations</a:t>
            </a:r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 </a:t>
            </a:r>
          </a:p>
        </p:txBody>
      </p:sp>
      <p:pic>
        <p:nvPicPr>
          <p:cNvPr id="9" name="Image 8" descr="Une image contenant personne, intérieur, assis, table&#10;&#10;Description générée automatiquement">
            <a:extLst>
              <a:ext uri="{FF2B5EF4-FFF2-40B4-BE49-F238E27FC236}">
                <a16:creationId xmlns:a16="http://schemas.microsoft.com/office/drawing/2014/main" id="{90D79DB1-7E6D-416B-89FE-59050CD90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03362" y="4422985"/>
            <a:ext cx="3095625" cy="206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 descr="C:\Users\Utilisateur\Desktop\Informations techniques\Traçabilité\Photos\DSC01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573" y="4385390"/>
            <a:ext cx="3697580" cy="2080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8D39E8B-8F9D-471A-8463-8F4C3E293064}"/>
              </a:ext>
            </a:extLst>
          </p:cNvPr>
          <p:cNvSpPr txBox="1"/>
          <p:nvPr/>
        </p:nvSpPr>
        <p:spPr>
          <a:xfrm>
            <a:off x="2869605" y="6250537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</a:t>
            </a:r>
            <a:r>
              <a:rPr lang="fr-FR" sz="800" dirty="0" err="1">
                <a:solidFill>
                  <a:schemeClr val="bg1"/>
                </a:solidFill>
              </a:rPr>
              <a:t>Wale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CB727F-FA3F-439C-A119-A6748B61D7A7}"/>
              </a:ext>
            </a:extLst>
          </p:cNvPr>
          <p:cNvSpPr txBox="1"/>
          <p:nvPr/>
        </p:nvSpPr>
        <p:spPr>
          <a:xfrm>
            <a:off x="4310573" y="6250537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</a:t>
            </a:r>
            <a:r>
              <a:rPr lang="fr-FR" sz="800" dirty="0" err="1">
                <a:solidFill>
                  <a:schemeClr val="bg1"/>
                </a:solidFill>
              </a:rPr>
              <a:t>Wale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0" name="Image 9" descr="Une image contenant extérieur, camion, saleté, conduisant&#10;&#10;Description générée automatiquement">
            <a:extLst>
              <a:ext uri="{FF2B5EF4-FFF2-40B4-BE49-F238E27FC236}">
                <a16:creationId xmlns:a16="http://schemas.microsoft.com/office/drawing/2014/main" id="{949C196E-3532-47A5-BD50-047D0345E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39" y="4385389"/>
            <a:ext cx="2811606" cy="2080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3BEB8EF-038D-4CE2-8E90-0D9BE55BB32B}"/>
              </a:ext>
            </a:extLst>
          </p:cNvPr>
          <p:cNvSpPr txBox="1"/>
          <p:nvPr/>
        </p:nvSpPr>
        <p:spPr>
          <a:xfrm>
            <a:off x="8859133" y="6198470"/>
            <a:ext cx="498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©BSO</a:t>
            </a:r>
          </a:p>
        </p:txBody>
      </p:sp>
    </p:spTree>
    <p:extLst>
      <p:ext uri="{BB962C8B-B14F-4D97-AF65-F5344CB8AC3E}">
        <p14:creationId xmlns:p14="http://schemas.microsoft.com/office/powerpoint/2010/main" val="79837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Sécurité et personnalisation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8" y="1262408"/>
            <a:ext cx="11029950" cy="2643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La sécurité au cœur du système</a:t>
            </a:r>
          </a:p>
          <a:p>
            <a:pPr marL="457200" lvl="1" indent="0" algn="just"/>
            <a:r>
              <a:rPr lang="fr-FR" sz="3200" dirty="0"/>
              <a:t> Chiffrement des données et des connexions (Norme RGPD) </a:t>
            </a:r>
          </a:p>
          <a:p>
            <a:pPr marL="457200" lvl="1" indent="0" algn="just"/>
            <a:r>
              <a:rPr lang="fr-FR" sz="3200" dirty="0"/>
              <a:t> Niveau de sécurité par utilisateur (Niveau 1 à 40) </a:t>
            </a:r>
          </a:p>
          <a:p>
            <a:pPr marL="457200" lvl="1" indent="0" algn="just"/>
            <a:r>
              <a:rPr lang="fr-FR" sz="3200" dirty="0"/>
              <a:t> Personnalisation des menus et écrans par niveau de sécurité</a:t>
            </a:r>
          </a:p>
          <a:p>
            <a:pPr marL="457200" lvl="1" indent="0" algn="just"/>
            <a:r>
              <a:rPr lang="fr-FR" sz="3200" dirty="0"/>
              <a:t> Historique des opérations effectuées</a:t>
            </a:r>
            <a:endParaRPr lang="fr-FR" sz="36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9DBFA3A-03CD-46C4-BE48-9D0E8F55D429}"/>
              </a:ext>
            </a:extLst>
          </p:cNvPr>
          <p:cNvSpPr txBox="1">
            <a:spLocks/>
          </p:cNvSpPr>
          <p:nvPr/>
        </p:nvSpPr>
        <p:spPr>
          <a:xfrm>
            <a:off x="758688" y="4217490"/>
            <a:ext cx="11029950" cy="264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Multi-langue et </a:t>
            </a:r>
            <a:r>
              <a:rPr lang="fr-FR" sz="3600" dirty="0" err="1">
                <a:solidFill>
                  <a:schemeClr val="accent6">
                    <a:lumMod val="50000"/>
                  </a:schemeClr>
                </a:solidFill>
              </a:rPr>
              <a:t>Multi-devise</a:t>
            </a: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 algn="just"/>
            <a:r>
              <a:rPr lang="fr-FR" sz="3200" dirty="0"/>
              <a:t> Fournit en Français et en Anglais </a:t>
            </a:r>
          </a:p>
          <a:p>
            <a:pPr marL="457200" lvl="1" indent="0" algn="just"/>
            <a:r>
              <a:rPr lang="fr-FR" sz="3200" dirty="0"/>
              <a:t> Outils de traduction intégré pour la traduction dans une autre langue </a:t>
            </a:r>
          </a:p>
          <a:p>
            <a:pPr marL="457200" lvl="1" indent="0" algn="just"/>
            <a:r>
              <a:rPr lang="fr-FR" sz="3200" dirty="0"/>
              <a:t> Conversion de devise intégrée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61B1C1-6F35-4C6D-AABC-19603C5F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4781550"/>
            <a:ext cx="876300" cy="4953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0FCE8C7-87A0-4A07-BDE7-524CEECA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637" y="4795837"/>
            <a:ext cx="847725" cy="466725"/>
          </a:xfrm>
          <a:prstGeom prst="rect">
            <a:avLst/>
          </a:prstGeom>
        </p:spPr>
      </p:pic>
      <p:pic>
        <p:nvPicPr>
          <p:cNvPr id="21" name="Image 20" descr="Une image contenant bleu, rue&#10;&#10;Description générée automatiquement">
            <a:extLst>
              <a:ext uri="{FF2B5EF4-FFF2-40B4-BE49-F238E27FC236}">
                <a16:creationId xmlns:a16="http://schemas.microsoft.com/office/drawing/2014/main" id="{BECC2285-B06E-451E-86FE-92EAA08E56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0" y="951094"/>
            <a:ext cx="944563" cy="9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Reporting complet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8" y="1262407"/>
            <a:ext cx="110299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chemeClr val="accent6">
                    <a:lumMod val="50000"/>
                  </a:schemeClr>
                </a:solidFill>
              </a:rPr>
              <a:t>Création de reporting sur mesure</a:t>
            </a:r>
          </a:p>
          <a:p>
            <a:pPr marL="457200" lvl="1" indent="0" algn="just"/>
            <a:r>
              <a:rPr lang="fr-FR" sz="3200" dirty="0"/>
              <a:t> Extraction de données par requête paramétrable</a:t>
            </a:r>
          </a:p>
          <a:p>
            <a:pPr marL="457200" lvl="1" indent="0" algn="just"/>
            <a:r>
              <a:rPr lang="fr-FR" sz="3200" dirty="0"/>
              <a:t> Reporting entièrement personnalisable </a:t>
            </a:r>
          </a:p>
          <a:p>
            <a:pPr marL="457200" lvl="1" indent="0" algn="just"/>
            <a:r>
              <a:rPr lang="fr-FR" sz="3200" dirty="0"/>
              <a:t> Email de rapports automatisé (Aux standards PDF, Excel,…)</a:t>
            </a:r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/>
              <a:t> 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FA508D3-2515-4D93-991C-828997E41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" y="3568823"/>
            <a:ext cx="4281323" cy="31338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75F0A2-AFD5-4E12-B381-1A64B3447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55" y="3568823"/>
            <a:ext cx="4169066" cy="31338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71DE67-8025-40F5-9538-07FB09C1C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242" y="3267379"/>
            <a:ext cx="3178204" cy="3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Microbois</a:t>
            </a:r>
            <a:r>
              <a:rPr lang="fr-FR" sz="1100" dirty="0"/>
              <a:t>©</a:t>
            </a:r>
            <a:r>
              <a:rPr lang="fr-FR" dirty="0"/>
              <a:t> Mobile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4806"/>
            <a:ext cx="11887200" cy="27857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46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Gestion de la traçabilité sur Mobile</a:t>
            </a:r>
          </a:p>
          <a:p>
            <a:pPr marL="457200" lvl="1" indent="0" algn="just"/>
            <a:r>
              <a:rPr lang="fr-FR" sz="3200" dirty="0"/>
              <a:t> </a:t>
            </a:r>
            <a:r>
              <a:rPr lang="fr-FR" sz="3400" dirty="0"/>
              <a:t>Saisie en forêt, sur parc ou en usine (Code-barre, QR Code, RFID,…)</a:t>
            </a:r>
          </a:p>
          <a:p>
            <a:pPr marL="457200" lvl="1" indent="0" algn="just"/>
            <a:r>
              <a:rPr lang="fr-FR" sz="3400" dirty="0"/>
              <a:t> Traçabilité Inventaires, Cartographie, Transports, Transformations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400" dirty="0"/>
              <a:t> </a:t>
            </a:r>
          </a:p>
          <a:p>
            <a:pPr marL="457200" lvl="1" indent="0" algn="just"/>
            <a:r>
              <a:rPr lang="fr-FR" sz="3400" dirty="0"/>
              <a:t> Gestion des Carburants et des huiles</a:t>
            </a:r>
          </a:p>
          <a:p>
            <a:pPr marL="457200" lvl="1" indent="0" algn="just">
              <a:buNone/>
            </a:pPr>
            <a:r>
              <a:rPr lang="fr-FR" sz="1300" dirty="0"/>
              <a:t> </a:t>
            </a:r>
          </a:p>
          <a:p>
            <a:pPr marL="457200" lvl="1" indent="0" algn="just"/>
            <a:r>
              <a:rPr lang="fr-FR" sz="3400" dirty="0"/>
              <a:t> Synchronisation des données 3G/4G ou Wifi</a:t>
            </a:r>
          </a:p>
          <a:p>
            <a:pPr marL="457200" lvl="1" indent="0" algn="just"/>
            <a:r>
              <a:rPr lang="fr-FR" sz="3400" dirty="0"/>
              <a:t> Compatible Android et iOS (Terminaux industriels, Smartphones,…)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62CCB99-6DB6-465F-88B4-94B07FE5D5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7" y="3878637"/>
            <a:ext cx="1602566" cy="28745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6E3FC5-B4DB-409B-A1C2-32D1DD0878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88" y="3878636"/>
            <a:ext cx="1602566" cy="2874587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4FD9401-B4B4-431F-A8AA-515A85F2AC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3878637"/>
            <a:ext cx="1619250" cy="2874586"/>
          </a:xfrm>
          <a:prstGeom prst="rect">
            <a:avLst/>
          </a:prstGeom>
        </p:spPr>
      </p:pic>
      <p:pic>
        <p:nvPicPr>
          <p:cNvPr id="14" name="Image 13" descr="Une image contenant texte, signe, jeu&#10;&#10;Description générée automatiquement">
            <a:extLst>
              <a:ext uri="{FF2B5EF4-FFF2-40B4-BE49-F238E27FC236}">
                <a16:creationId xmlns:a16="http://schemas.microsoft.com/office/drawing/2014/main" id="{77EC9BB8-AC0F-4EE7-B76A-F77483679B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88" y="3878637"/>
            <a:ext cx="1619250" cy="2874586"/>
          </a:xfrm>
          <a:prstGeom prst="rect">
            <a:avLst/>
          </a:prstGeom>
        </p:spPr>
      </p:pic>
      <p:pic>
        <p:nvPicPr>
          <p:cNvPr id="16" name="Image 15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94D6C54A-5A0D-42D8-9201-A14EC0E17C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49" y="3878636"/>
            <a:ext cx="1602566" cy="28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AF3FB-5FF7-478F-943D-C015E38A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10146437" cy="1325563"/>
          </a:xfrm>
        </p:spPr>
        <p:txBody>
          <a:bodyPr/>
          <a:lstStyle/>
          <a:p>
            <a:r>
              <a:rPr lang="fr-FR" dirty="0"/>
              <a:t>L’ouverture du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30BD8-5FA0-4E63-8DB2-BCEBC378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1825625"/>
            <a:ext cx="11887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Microbois</a:t>
            </a:r>
            <a:r>
              <a:rPr lang="fr-FR" sz="1100" dirty="0"/>
              <a:t>©</a:t>
            </a:r>
            <a:r>
              <a:rPr lang="fr-FR" dirty="0"/>
              <a:t> est ouvert vers les principaux systèmes informatiques du marché (Sage, SAP, ODOO).</a:t>
            </a:r>
          </a:p>
          <a:p>
            <a:pPr marL="0" indent="0" algn="ctr">
              <a:buNone/>
            </a:pPr>
            <a:r>
              <a:rPr lang="fr-FR" sz="3600" dirty="0"/>
              <a:t>Les informations de traçabilité peuvent être dès à présent extraites de Microbois</a:t>
            </a:r>
            <a:r>
              <a:rPr lang="fr-FR" sz="1100" dirty="0"/>
              <a:t>©</a:t>
            </a:r>
            <a:r>
              <a:rPr lang="fr-FR" sz="3600" dirty="0"/>
              <a:t> vers un système globalisé.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848B9B6-5985-4767-BBF5-39139C1C9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6" y="4419918"/>
            <a:ext cx="1990429" cy="1990429"/>
          </a:xfrm>
          <a:prstGeom prst="rect">
            <a:avLst/>
          </a:prstGeom>
        </p:spPr>
      </p:pic>
      <p:pic>
        <p:nvPicPr>
          <p:cNvPr id="15" name="Image 14" descr="Une image contenant ballon, aéronef, transport&#10;&#10;Description générée automatiquement">
            <a:extLst>
              <a:ext uri="{FF2B5EF4-FFF2-40B4-BE49-F238E27FC236}">
                <a16:creationId xmlns:a16="http://schemas.microsoft.com/office/drawing/2014/main" id="{5941B71F-2EC7-4098-9A72-8086C7C2C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57" y="4293100"/>
            <a:ext cx="2155268" cy="217519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6152D02-2879-488A-9677-9BFD71FC6FE9}"/>
              </a:ext>
            </a:extLst>
          </p:cNvPr>
          <p:cNvCxnSpPr>
            <a:cxnSpLocks/>
          </p:cNvCxnSpPr>
          <p:nvPr/>
        </p:nvCxnSpPr>
        <p:spPr>
          <a:xfrm>
            <a:off x="4619625" y="5886450"/>
            <a:ext cx="33051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100B87C-4326-4F88-B9D8-A8B34F0D26D3}"/>
              </a:ext>
            </a:extLst>
          </p:cNvPr>
          <p:cNvSpPr txBox="1"/>
          <p:nvPr/>
        </p:nvSpPr>
        <p:spPr>
          <a:xfrm>
            <a:off x="4906644" y="5277293"/>
            <a:ext cx="199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Extractions de données</a:t>
            </a:r>
          </a:p>
        </p:txBody>
      </p:sp>
    </p:spTree>
    <p:extLst>
      <p:ext uri="{BB962C8B-B14F-4D97-AF65-F5344CB8AC3E}">
        <p14:creationId xmlns:p14="http://schemas.microsoft.com/office/powerpoint/2010/main" val="2529602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453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MICROBOIS©</vt:lpstr>
      <vt:lpstr>Microbois© en chiffres</vt:lpstr>
      <vt:lpstr>Outils de Traçabilité et bien plus</vt:lpstr>
      <vt:lpstr>Chaîne de Traçabilité</vt:lpstr>
      <vt:lpstr>Outils pour les professionnels</vt:lpstr>
      <vt:lpstr>Sécurité et personnalisation</vt:lpstr>
      <vt:lpstr>Reporting complet</vt:lpstr>
      <vt:lpstr>Microbois© Mobile</vt:lpstr>
      <vt:lpstr>L’ouverture du système</vt:lpstr>
      <vt:lpstr>MICROBOIS©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DUFOSSE</dc:creator>
  <cp:lastModifiedBy>word2</cp:lastModifiedBy>
  <cp:revision>90</cp:revision>
  <dcterms:created xsi:type="dcterms:W3CDTF">2019-12-10T13:42:59Z</dcterms:created>
  <dcterms:modified xsi:type="dcterms:W3CDTF">2020-10-08T14:03:55Z</dcterms:modified>
</cp:coreProperties>
</file>